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47" r:id="rId68"/>
    <p:sldId id="348" r:id="rId69"/>
    <p:sldId id="349" r:id="rId70"/>
    <p:sldId id="350" r:id="rId71"/>
    <p:sldId id="323" r:id="rId72"/>
    <p:sldId id="324" r:id="rId73"/>
    <p:sldId id="325" r:id="rId74"/>
    <p:sldId id="326" r:id="rId75"/>
    <p:sldId id="327" r:id="rId76"/>
    <p:sldId id="328" r:id="rId77"/>
    <p:sldId id="329" r:id="rId78"/>
    <p:sldId id="330" r:id="rId79"/>
    <p:sldId id="331" r:id="rId80"/>
    <p:sldId id="332" r:id="rId81"/>
    <p:sldId id="333" r:id="rId82"/>
    <p:sldId id="335" r:id="rId83"/>
    <p:sldId id="334" r:id="rId84"/>
    <p:sldId id="336" r:id="rId85"/>
    <p:sldId id="337" r:id="rId86"/>
    <p:sldId id="338" r:id="rId87"/>
    <p:sldId id="339" r:id="rId88"/>
    <p:sldId id="340" r:id="rId89"/>
    <p:sldId id="341" r:id="rId90"/>
    <p:sldId id="343" r:id="rId91"/>
    <p:sldId id="342" r:id="rId92"/>
    <p:sldId id="344" r:id="rId93"/>
    <p:sldId id="345" r:id="rId94"/>
    <p:sldId id="346" r:id="rId95"/>
  </p:sldIdLst>
  <p:sldSz cx="9144000" cy="6858000" type="screen4x3"/>
  <p:notesSz cx="7099300" cy="10234613"/>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6597650"/>
            <a:ext cx="9144000" cy="0"/>
          </a:xfrm>
          <a:prstGeom prst="line">
            <a:avLst/>
          </a:prstGeom>
          <a:noFill/>
          <a:ln w="3175">
            <a:solidFill>
              <a:srgbClr val="C0C0C0"/>
            </a:solidFill>
            <a:round/>
            <a:headEnd/>
            <a:tailEnd/>
          </a:ln>
          <a:effectLst/>
        </p:spPr>
        <p:txBody>
          <a:bodyPr/>
          <a:lstStyle/>
          <a:p>
            <a:pPr>
              <a:defRPr/>
            </a:pPr>
            <a:endParaRPr lang="pl-PL"/>
          </a:p>
        </p:txBody>
      </p:sp>
      <p:sp>
        <p:nvSpPr>
          <p:cNvPr id="5" name="Line 12"/>
          <p:cNvSpPr>
            <a:spLocks noChangeShapeType="1"/>
          </p:cNvSpPr>
          <p:nvPr userDrawn="1"/>
        </p:nvSpPr>
        <p:spPr bwMode="auto">
          <a:xfrm>
            <a:off x="0" y="981075"/>
            <a:ext cx="9144000" cy="0"/>
          </a:xfrm>
          <a:prstGeom prst="line">
            <a:avLst/>
          </a:prstGeom>
          <a:noFill/>
          <a:ln w="3175">
            <a:solidFill>
              <a:srgbClr val="C0C0C0"/>
            </a:solidFill>
            <a:round/>
            <a:headEnd/>
            <a:tailEnd/>
          </a:ln>
          <a:effectLst/>
        </p:spPr>
        <p:txBody>
          <a:bodyPr/>
          <a:lstStyle/>
          <a:p>
            <a:pPr>
              <a:defRPr/>
            </a:pPr>
            <a:endParaRPr lang="pl-PL"/>
          </a:p>
        </p:txBody>
      </p:sp>
      <p:pic>
        <p:nvPicPr>
          <p:cNvPr id="6" name="Picture 13" descr="logoAGH_bw"/>
          <p:cNvPicPr>
            <a:picLocks noChangeAspect="1" noChangeArrowheads="1"/>
          </p:cNvPicPr>
          <p:nvPr userDrawn="1"/>
        </p:nvPicPr>
        <p:blipFill>
          <a:blip r:embed="rId2" cstate="print"/>
          <a:srcRect/>
          <a:stretch>
            <a:fillRect/>
          </a:stretch>
        </p:blipFill>
        <p:spPr bwMode="auto">
          <a:xfrm>
            <a:off x="107950" y="115888"/>
            <a:ext cx="368300" cy="720725"/>
          </a:xfrm>
          <a:prstGeom prst="rect">
            <a:avLst/>
          </a:prstGeom>
          <a:noFill/>
          <a:ln w="9525">
            <a:noFill/>
            <a:miter lim="800000"/>
            <a:headEnd/>
            <a:tailEnd/>
          </a:ln>
        </p:spPr>
      </p:pic>
      <p:sp>
        <p:nvSpPr>
          <p:cNvPr id="5122" name="Rectangle 2"/>
          <p:cNvSpPr>
            <a:spLocks noGrp="1" noChangeArrowheads="1"/>
          </p:cNvSpPr>
          <p:nvPr>
            <p:ph type="ctrTitle"/>
          </p:nvPr>
        </p:nvSpPr>
        <p:spPr>
          <a:xfrm>
            <a:off x="900113" y="188913"/>
            <a:ext cx="7488237" cy="606425"/>
          </a:xfrm>
        </p:spPr>
        <p:txBody>
          <a:bodyPr/>
          <a:lstStyle>
            <a:lvl1pPr>
              <a:defRPr/>
            </a:lvl1pPr>
          </a:lstStyle>
          <a:p>
            <a:r>
              <a:rPr lang="pl-PL"/>
              <a:t>Kliknij, aby edytować styl wzorca tytułu</a:t>
            </a:r>
          </a:p>
        </p:txBody>
      </p:sp>
      <p:sp>
        <p:nvSpPr>
          <p:cNvPr id="5123" name="Rectangle 3"/>
          <p:cNvSpPr>
            <a:spLocks noGrp="1" noChangeArrowheads="1"/>
          </p:cNvSpPr>
          <p:nvPr>
            <p:ph type="subTitle" idx="1"/>
          </p:nvPr>
        </p:nvSpPr>
        <p:spPr>
          <a:xfrm>
            <a:off x="1331913" y="3068638"/>
            <a:ext cx="6400800" cy="1225550"/>
          </a:xfrm>
        </p:spPr>
        <p:txBody>
          <a:bodyPr/>
          <a:lstStyle>
            <a:lvl1pPr algn="ctr">
              <a:defRPr sz="3200"/>
            </a:lvl1pPr>
          </a:lstStyle>
          <a:p>
            <a:r>
              <a:rPr lang="pl-PL"/>
              <a:t>Kliknij, aby edytować styl wzorca podtytułu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40513" y="188913"/>
            <a:ext cx="2057400" cy="6192837"/>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68313" y="188913"/>
            <a:ext cx="6019800" cy="619283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900113" y="188913"/>
            <a:ext cx="7488237" cy="576262"/>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68313" y="1268413"/>
            <a:ext cx="4038600" cy="51133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59313" y="1268413"/>
            <a:ext cx="4038600" cy="51133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68313" y="1268413"/>
            <a:ext cx="40386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59313" y="1268413"/>
            <a:ext cx="40386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900113" y="188913"/>
            <a:ext cx="7488237"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27651" name="Rectangle 3"/>
          <p:cNvSpPr>
            <a:spLocks noGrp="1" noChangeArrowheads="1"/>
          </p:cNvSpPr>
          <p:nvPr>
            <p:ph type="body" idx="1"/>
          </p:nvPr>
        </p:nvSpPr>
        <p:spPr bwMode="auto">
          <a:xfrm>
            <a:off x="468313" y="1268413"/>
            <a:ext cx="8229600" cy="5113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9" name="Rectangle 5"/>
          <p:cNvSpPr>
            <a:spLocks noGrp="1" noChangeArrowheads="1"/>
          </p:cNvSpPr>
          <p:nvPr>
            <p:ph type="ftr" sz="quarter" idx="3"/>
          </p:nvPr>
        </p:nvSpPr>
        <p:spPr bwMode="auto">
          <a:xfrm>
            <a:off x="0" y="6661150"/>
            <a:ext cx="2895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smtClean="0">
                <a:latin typeface="Calibri Light" pitchFamily="34" charset="0"/>
              </a:defRPr>
            </a:lvl1pPr>
          </a:lstStyle>
          <a:p>
            <a:pPr>
              <a:defRPr/>
            </a:pPr>
            <a:r>
              <a:rPr lang="pl-PL" smtClean="0"/>
              <a:t>KISIM, WIMiIP, AGH</a:t>
            </a:r>
            <a:endParaRPr lang="pl-PL"/>
          </a:p>
        </p:txBody>
      </p:sp>
      <p:sp>
        <p:nvSpPr>
          <p:cNvPr id="1034" name="Line 10"/>
          <p:cNvSpPr>
            <a:spLocks noChangeShapeType="1"/>
          </p:cNvSpPr>
          <p:nvPr userDrawn="1"/>
        </p:nvSpPr>
        <p:spPr bwMode="auto">
          <a:xfrm>
            <a:off x="0" y="981075"/>
            <a:ext cx="9144000" cy="0"/>
          </a:xfrm>
          <a:prstGeom prst="line">
            <a:avLst/>
          </a:prstGeom>
          <a:noFill/>
          <a:ln w="3175">
            <a:solidFill>
              <a:srgbClr val="C0C0C0"/>
            </a:solidFill>
            <a:round/>
            <a:headEnd/>
            <a:tailEnd/>
          </a:ln>
          <a:effectLst/>
        </p:spPr>
        <p:txBody>
          <a:bodyPr/>
          <a:lstStyle/>
          <a:p>
            <a:pPr>
              <a:defRPr/>
            </a:pPr>
            <a:endParaRPr lang="pl-PL">
              <a:latin typeface="Calibri Light" pitchFamily="34" charset="0"/>
            </a:endParaRPr>
          </a:p>
        </p:txBody>
      </p:sp>
      <p:pic>
        <p:nvPicPr>
          <p:cNvPr id="27654" name="Picture 11" descr="logoAGH_bw"/>
          <p:cNvPicPr>
            <a:picLocks noChangeAspect="1" noChangeArrowheads="1"/>
          </p:cNvPicPr>
          <p:nvPr userDrawn="1"/>
        </p:nvPicPr>
        <p:blipFill>
          <a:blip r:embed="rId14" cstate="print"/>
          <a:srcRect/>
          <a:stretch>
            <a:fillRect/>
          </a:stretch>
        </p:blipFill>
        <p:spPr bwMode="auto">
          <a:xfrm>
            <a:off x="107950" y="115888"/>
            <a:ext cx="368300" cy="720725"/>
          </a:xfrm>
          <a:prstGeom prst="rect">
            <a:avLst/>
          </a:prstGeom>
          <a:noFill/>
          <a:ln w="9525">
            <a:noFill/>
            <a:miter lim="800000"/>
            <a:headEnd/>
            <a:tailEnd/>
          </a:ln>
        </p:spPr>
      </p:pic>
      <p:sp>
        <p:nvSpPr>
          <p:cNvPr id="1036" name="Line 12"/>
          <p:cNvSpPr>
            <a:spLocks noChangeShapeType="1"/>
          </p:cNvSpPr>
          <p:nvPr userDrawn="1"/>
        </p:nvSpPr>
        <p:spPr bwMode="auto">
          <a:xfrm>
            <a:off x="0" y="6597650"/>
            <a:ext cx="9144000" cy="0"/>
          </a:xfrm>
          <a:prstGeom prst="line">
            <a:avLst/>
          </a:prstGeom>
          <a:noFill/>
          <a:ln w="3175">
            <a:solidFill>
              <a:srgbClr val="C0C0C0"/>
            </a:solidFill>
            <a:round/>
            <a:headEnd/>
            <a:tailEnd/>
          </a:ln>
          <a:effectLst/>
        </p:spPr>
        <p:txBody>
          <a:bodyPr/>
          <a:lstStyle/>
          <a:p>
            <a:pPr>
              <a:defRPr/>
            </a:pPr>
            <a:endParaRPr lang="pl-PL">
              <a:latin typeface="Calibri Light" pitchFamily="34" charset="0"/>
            </a:endParaRPr>
          </a:p>
        </p:txBody>
      </p:sp>
      <p:sp>
        <p:nvSpPr>
          <p:cNvPr id="1038" name="Rectangle 14"/>
          <p:cNvSpPr>
            <a:spLocks noChangeArrowheads="1"/>
          </p:cNvSpPr>
          <p:nvPr/>
        </p:nvSpPr>
        <p:spPr bwMode="auto">
          <a:xfrm>
            <a:off x="8675688" y="6597650"/>
            <a:ext cx="468312" cy="260350"/>
          </a:xfrm>
          <a:prstGeom prst="rect">
            <a:avLst/>
          </a:prstGeom>
          <a:noFill/>
          <a:ln w="9525">
            <a:noFill/>
            <a:miter lim="800000"/>
            <a:headEnd/>
            <a:tailEnd/>
          </a:ln>
          <a:effectLst/>
        </p:spPr>
        <p:txBody>
          <a:bodyPr anchor="b"/>
          <a:lstStyle/>
          <a:p>
            <a:pPr algn="r">
              <a:defRPr/>
            </a:pPr>
            <a:fld id="{C84F5428-C5A6-48E4-ABD1-964A3E8B4C78}" type="slidenum">
              <a:rPr lang="pl-PL" sz="1000">
                <a:latin typeface="Calibri Light" pitchFamily="34" charset="0"/>
              </a:rPr>
              <a:pPr algn="r">
                <a:defRPr/>
              </a:pPr>
              <a:t>‹#›</a:t>
            </a:fld>
            <a:endParaRPr lang="pl-PL" sz="1000">
              <a:latin typeface="Calibri Light"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rtl="0" eaLnBrk="0" fontAlgn="base" hangingPunct="0">
        <a:spcBef>
          <a:spcPct val="0"/>
        </a:spcBef>
        <a:spcAft>
          <a:spcPct val="0"/>
        </a:spcAft>
        <a:defRPr sz="2800">
          <a:solidFill>
            <a:schemeClr val="tx1"/>
          </a:solidFill>
          <a:latin typeface="Calibri Light" pitchFamily="34" charset="0"/>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2800">
          <a:solidFill>
            <a:schemeClr val="tx1"/>
          </a:solidFill>
          <a:latin typeface="Calibri" pitchFamily="34" charset="0"/>
        </a:defRPr>
      </a:lvl6pPr>
      <a:lvl7pPr marL="914400" algn="ctr" rtl="0" fontAlgn="base">
        <a:spcBef>
          <a:spcPct val="0"/>
        </a:spcBef>
        <a:spcAft>
          <a:spcPct val="0"/>
        </a:spcAft>
        <a:defRPr sz="2800">
          <a:solidFill>
            <a:schemeClr val="tx1"/>
          </a:solidFill>
          <a:latin typeface="Calibri" pitchFamily="34" charset="0"/>
        </a:defRPr>
      </a:lvl7pPr>
      <a:lvl8pPr marL="1371600" algn="ctr" rtl="0" fontAlgn="base">
        <a:spcBef>
          <a:spcPct val="0"/>
        </a:spcBef>
        <a:spcAft>
          <a:spcPct val="0"/>
        </a:spcAft>
        <a:defRPr sz="2800">
          <a:solidFill>
            <a:schemeClr val="tx1"/>
          </a:solidFill>
          <a:latin typeface="Calibri" pitchFamily="34" charset="0"/>
        </a:defRPr>
      </a:lvl8pPr>
      <a:lvl9pPr marL="1828800" algn="ctr" rtl="0" fontAlgn="base">
        <a:spcBef>
          <a:spcPct val="0"/>
        </a:spcBef>
        <a:spcAft>
          <a:spcPct val="0"/>
        </a:spcAft>
        <a:defRPr sz="2800">
          <a:solidFill>
            <a:schemeClr val="tx1"/>
          </a:solidFill>
          <a:latin typeface="Calibri" pitchFamily="34" charset="0"/>
        </a:defRPr>
      </a:lvl9pPr>
    </p:titleStyle>
    <p:bodyStyle>
      <a:lvl1pPr algn="l" rtl="0" eaLnBrk="0" fontAlgn="base" hangingPunct="0">
        <a:spcBef>
          <a:spcPct val="50000"/>
        </a:spcBef>
        <a:spcAft>
          <a:spcPct val="0"/>
        </a:spcAft>
        <a:buSzPct val="70000"/>
        <a:buFont typeface="Georgia" pitchFamily="18" charset="0"/>
        <a:defRPr sz="2800">
          <a:solidFill>
            <a:schemeClr val="tx1"/>
          </a:solidFill>
          <a:latin typeface="Calibri Light" pitchFamily="34" charset="0"/>
          <a:ea typeface="+mn-ea"/>
          <a:cs typeface="+mn-cs"/>
        </a:defRPr>
      </a:lvl1pPr>
      <a:lvl2pPr marL="825500" indent="-285750" algn="l" rtl="0" eaLnBrk="0" fontAlgn="base" hangingPunct="0">
        <a:spcBef>
          <a:spcPct val="50000"/>
        </a:spcBef>
        <a:spcAft>
          <a:spcPct val="0"/>
        </a:spcAft>
        <a:buFont typeface="Georgia" pitchFamily="18" charset="0"/>
        <a:buChar char="»"/>
        <a:defRPr sz="2400">
          <a:solidFill>
            <a:schemeClr val="tx1"/>
          </a:solidFill>
          <a:latin typeface="Calibri Light" pitchFamily="34" charset="0"/>
        </a:defRPr>
      </a:lvl2pPr>
      <a:lvl3pPr marL="1233488" indent="-228600" algn="l" rtl="0" eaLnBrk="0" fontAlgn="base" hangingPunct="0">
        <a:spcBef>
          <a:spcPct val="50000"/>
        </a:spcBef>
        <a:spcAft>
          <a:spcPct val="0"/>
        </a:spcAft>
        <a:buFont typeface="Georgia" pitchFamily="18" charset="0"/>
        <a:buChar char="–"/>
        <a:defRPr sz="2000">
          <a:solidFill>
            <a:schemeClr val="tx1"/>
          </a:solidFill>
          <a:latin typeface="Calibri Light" pitchFamily="34" charset="0"/>
        </a:defRPr>
      </a:lvl3pPr>
      <a:lvl4pPr marL="1641475" indent="-228600" algn="l" rtl="0" eaLnBrk="0" fontAlgn="base" hangingPunct="0">
        <a:spcBef>
          <a:spcPct val="50000"/>
        </a:spcBef>
        <a:spcAft>
          <a:spcPct val="0"/>
        </a:spcAft>
        <a:buChar char="–"/>
        <a:defRPr>
          <a:solidFill>
            <a:schemeClr val="tx1"/>
          </a:solidFill>
          <a:latin typeface="Calibri Light" pitchFamily="34" charset="0"/>
        </a:defRPr>
      </a:lvl4pPr>
      <a:lvl5pPr marL="2057400" indent="-228600" algn="l" rtl="0" eaLnBrk="0" fontAlgn="base" hangingPunct="0">
        <a:spcBef>
          <a:spcPct val="50000"/>
        </a:spcBef>
        <a:spcAft>
          <a:spcPct val="0"/>
        </a:spcAft>
        <a:buChar char="»"/>
        <a:defRPr>
          <a:solidFill>
            <a:schemeClr val="tx1"/>
          </a:solidFill>
          <a:latin typeface="Calibri Light" pitchFamily="34" charset="0"/>
        </a:defRPr>
      </a:lvl5pPr>
      <a:lvl6pPr marL="2514600" indent="-228600" algn="l" rtl="0" fontAlgn="base">
        <a:spcBef>
          <a:spcPct val="50000"/>
        </a:spcBef>
        <a:spcAft>
          <a:spcPct val="0"/>
        </a:spcAft>
        <a:buChar char="»"/>
        <a:defRPr>
          <a:solidFill>
            <a:schemeClr val="tx1"/>
          </a:solidFill>
          <a:latin typeface="+mn-lt"/>
        </a:defRPr>
      </a:lvl6pPr>
      <a:lvl7pPr marL="2971800" indent="-228600" algn="l" rtl="0" fontAlgn="base">
        <a:spcBef>
          <a:spcPct val="50000"/>
        </a:spcBef>
        <a:spcAft>
          <a:spcPct val="0"/>
        </a:spcAft>
        <a:buChar char="»"/>
        <a:defRPr>
          <a:solidFill>
            <a:schemeClr val="tx1"/>
          </a:solidFill>
          <a:latin typeface="+mn-lt"/>
        </a:defRPr>
      </a:lvl7pPr>
      <a:lvl8pPr marL="3429000" indent="-228600" algn="l" rtl="0" fontAlgn="base">
        <a:spcBef>
          <a:spcPct val="50000"/>
        </a:spcBef>
        <a:spcAft>
          <a:spcPct val="0"/>
        </a:spcAft>
        <a:buChar char="»"/>
        <a:defRPr>
          <a:solidFill>
            <a:schemeClr val="tx1"/>
          </a:solidFill>
          <a:latin typeface="+mn-lt"/>
        </a:defRPr>
      </a:lvl8pPr>
      <a:lvl9pPr marL="3886200" indent="-228600" algn="l" rtl="0" fontAlgn="base">
        <a:spcBef>
          <a:spcPct val="50000"/>
        </a:spcBef>
        <a:spcAft>
          <a:spcPct val="0"/>
        </a:spcAft>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5.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19.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oleObject" Target="../embeddings/oleObject26.bin"/></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33.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www.salon24.pl/"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www.salon24.pl/"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subTitle" idx="1"/>
          </p:nvPr>
        </p:nvSpPr>
        <p:spPr>
          <a:xfrm>
            <a:off x="1331913" y="2349500"/>
            <a:ext cx="6400800" cy="1482725"/>
          </a:xfrm>
        </p:spPr>
        <p:txBody>
          <a:bodyPr/>
          <a:lstStyle/>
          <a:p>
            <a:pPr eaLnBrk="1" hangingPunct="1"/>
            <a:r>
              <a:rPr lang="pl-PL" dirty="0" smtClean="0"/>
              <a:t>Eksploracja danych</a:t>
            </a:r>
          </a:p>
          <a:p>
            <a:pPr eaLnBrk="1" hangingPunct="1"/>
            <a:r>
              <a:rPr lang="pl-PL" sz="2000" dirty="0" smtClean="0"/>
              <a:t>Przykładowe zastosowania</a:t>
            </a:r>
            <a:r>
              <a:rPr lang="pl-PL" dirty="0" smtClean="0"/>
              <a:t> </a:t>
            </a:r>
          </a:p>
        </p:txBody>
      </p:sp>
      <p:sp>
        <p:nvSpPr>
          <p:cNvPr id="29699" name="Rectangle 4"/>
          <p:cNvSpPr>
            <a:spLocks noChangeArrowheads="1"/>
          </p:cNvSpPr>
          <p:nvPr/>
        </p:nvSpPr>
        <p:spPr bwMode="auto">
          <a:xfrm>
            <a:off x="4140200" y="4941888"/>
            <a:ext cx="4537075" cy="1366837"/>
          </a:xfrm>
          <a:prstGeom prst="rect">
            <a:avLst/>
          </a:prstGeom>
          <a:noFill/>
          <a:ln w="9525">
            <a:noFill/>
            <a:miter lim="800000"/>
            <a:headEnd/>
            <a:tailEnd/>
          </a:ln>
        </p:spPr>
        <p:txBody>
          <a:bodyPr/>
          <a:lstStyle/>
          <a:p>
            <a:r>
              <a:rPr lang="pl-PL" sz="2000">
                <a:latin typeface="Calibri" pitchFamily="34" charset="0"/>
              </a:rPr>
              <a:t>Krzysztof Regulski, </a:t>
            </a:r>
            <a:r>
              <a:rPr lang="pl-PL" sz="1600">
                <a:latin typeface="Calibri" pitchFamily="34" charset="0"/>
              </a:rPr>
              <a:t>WIMiIP, KISiM, </a:t>
            </a:r>
            <a:endParaRPr lang="pl-PL" sz="2000">
              <a:latin typeface="Calibri" pitchFamily="34" charset="0"/>
            </a:endParaRPr>
          </a:p>
          <a:p>
            <a:r>
              <a:rPr lang="pl-PL" sz="1600">
                <a:latin typeface="Calibri" pitchFamily="34" charset="0"/>
              </a:rPr>
              <a:t>regulski@metal.agh.edu.pl</a:t>
            </a:r>
          </a:p>
          <a:p>
            <a:endParaRPr lang="pl-PL" sz="1600">
              <a:latin typeface="Calibri" pitchFamily="34" charset="0"/>
            </a:endParaRPr>
          </a:p>
          <a:p>
            <a:endParaRPr lang="pl-PL" sz="160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2052" name="Rectangle 2"/>
          <p:cNvSpPr>
            <a:spLocks noChangeArrowheads="1"/>
          </p:cNvSpPr>
          <p:nvPr/>
        </p:nvSpPr>
        <p:spPr bwMode="auto">
          <a:xfrm>
            <a:off x="1304925" y="0"/>
            <a:ext cx="6716713" cy="366713"/>
          </a:xfrm>
          <a:prstGeom prst="rect">
            <a:avLst/>
          </a:prstGeom>
          <a:noFill/>
          <a:ln w="9525">
            <a:noFill/>
            <a:miter lim="800000"/>
            <a:headEnd/>
            <a:tailEnd/>
          </a:ln>
        </p:spPr>
        <p:txBody>
          <a:bodyPr wrap="none" anchor="ctr">
            <a:spAutoFit/>
          </a:bodyPr>
          <a:lstStyle/>
          <a:p>
            <a:pPr algn="ctr">
              <a:tabLst>
                <a:tab pos="228600" algn="l"/>
              </a:tabLst>
            </a:pPr>
            <a:r>
              <a:rPr lang="pl-PL">
                <a:latin typeface="Calibri" pitchFamily="34" charset="0"/>
              </a:rPr>
              <a:t>Wykres rozrzutu  Rm względem prędkości chłodzenia przy przesycaniu</a:t>
            </a:r>
          </a:p>
        </p:txBody>
      </p:sp>
      <p:sp>
        <p:nvSpPr>
          <p:cNvPr id="2053" name="Rectangle 3"/>
          <p:cNvSpPr>
            <a:spLocks noChangeArrowheads="1"/>
          </p:cNvSpPr>
          <p:nvPr/>
        </p:nvSpPr>
        <p:spPr bwMode="auto">
          <a:xfrm>
            <a:off x="0" y="1328738"/>
            <a:ext cx="9144000" cy="0"/>
          </a:xfrm>
          <a:prstGeom prst="rect">
            <a:avLst/>
          </a:prstGeom>
          <a:noFill/>
          <a:ln w="9525">
            <a:noFill/>
            <a:miter lim="800000"/>
            <a:headEnd/>
            <a:tailEnd/>
          </a:ln>
        </p:spPr>
        <p:txBody>
          <a:bodyPr wrap="none" anchor="ctr">
            <a:spAutoFit/>
          </a:bodyPr>
          <a:lstStyle/>
          <a:p>
            <a:endParaRPr lang="pl-PL"/>
          </a:p>
        </p:txBody>
      </p:sp>
      <p:graphicFrame>
        <p:nvGraphicFramePr>
          <p:cNvPr id="2050" name="Object 4"/>
          <p:cNvGraphicFramePr>
            <a:graphicFrameLocks noChangeAspect="1"/>
          </p:cNvGraphicFramePr>
          <p:nvPr/>
        </p:nvGraphicFramePr>
        <p:xfrm>
          <a:off x="1258888" y="260350"/>
          <a:ext cx="6156325" cy="4610100"/>
        </p:xfrm>
        <a:graphic>
          <a:graphicData uri="http://schemas.openxmlformats.org/presentationml/2006/ole">
            <p:oleObj spid="_x0000_s2050" name="Graph" r:id="rId3" imgW="5605200" imgH="4203720" progId="STATISTICA.Graph">
              <p:embed/>
            </p:oleObj>
          </a:graphicData>
        </a:graphic>
      </p:graphicFrame>
      <p:sp>
        <p:nvSpPr>
          <p:cNvPr id="2054" name="Rectangle 5"/>
          <p:cNvSpPr>
            <a:spLocks noChangeArrowheads="1"/>
          </p:cNvSpPr>
          <p:nvPr/>
        </p:nvSpPr>
        <p:spPr bwMode="auto">
          <a:xfrm>
            <a:off x="0" y="4810125"/>
            <a:ext cx="8893175" cy="2047875"/>
          </a:xfrm>
          <a:prstGeom prst="rect">
            <a:avLst/>
          </a:prstGeom>
          <a:noFill/>
          <a:ln w="9525">
            <a:noFill/>
            <a:miter lim="800000"/>
            <a:headEnd/>
            <a:tailEnd/>
          </a:ln>
        </p:spPr>
        <p:txBody>
          <a:bodyPr anchor="ctr">
            <a:spAutoFit/>
          </a:bodyPr>
          <a:lstStyle/>
          <a:p>
            <a:r>
              <a:rPr lang="pl-PL" sz="1600">
                <a:latin typeface="Calibri" pitchFamily="34" charset="0"/>
              </a:rPr>
              <a:t>Zmienna zależna y=Rm, natomiast zmienna niezależna x = prędkość studzenia.</a:t>
            </a:r>
          </a:p>
          <a:p>
            <a:r>
              <a:rPr lang="pl-PL" sz="1600">
                <a:latin typeface="Calibri" pitchFamily="34" charset="0"/>
              </a:rPr>
              <a:t>Na podstawie wykresu rozrzutu Rm względem prędkości chłodzenia po przesycaniu można wnioskować, że </a:t>
            </a:r>
            <a:r>
              <a:rPr lang="pl-PL" sz="1600" b="1">
                <a:latin typeface="Calibri" pitchFamily="34" charset="0"/>
              </a:rPr>
              <a:t>szybkość chłodzenia ma istotny wpływ na wytrzymałość</a:t>
            </a:r>
            <a:r>
              <a:rPr lang="pl-PL" sz="1600">
                <a:latin typeface="Calibri" pitchFamily="34" charset="0"/>
              </a:rPr>
              <a:t>:</a:t>
            </a:r>
          </a:p>
          <a:p>
            <a:pPr lvl="1"/>
            <a:r>
              <a:rPr lang="pl-PL" sz="1600">
                <a:latin typeface="Calibri" pitchFamily="34" charset="0"/>
              </a:rPr>
              <a:t>p=0,000 – korelacja jest istota statystycznie</a:t>
            </a:r>
          </a:p>
          <a:p>
            <a:pPr lvl="1"/>
            <a:r>
              <a:rPr lang="pl-PL" sz="1600">
                <a:latin typeface="Calibri" pitchFamily="34" charset="0"/>
              </a:rPr>
              <a:t>r=0,7 – korelacja wysoka</a:t>
            </a:r>
          </a:p>
          <a:p>
            <a:pPr lvl="1"/>
            <a:r>
              <a:rPr lang="pl-PL" sz="1600">
                <a:latin typeface="Calibri" pitchFamily="34" charset="0"/>
              </a:rPr>
              <a:t>r2=0,484 – model regresji liniowej opisuje w 49% zmienność wytrzymałości</a:t>
            </a:r>
          </a:p>
          <a:p>
            <a:r>
              <a:rPr lang="pl-PL" sz="1600">
                <a:latin typeface="Calibri" pitchFamily="34" charset="0"/>
              </a:rPr>
              <a:t>Oznacza to, że dla studzenia wolnego (na powietrzu) wartości  Rm będą najmniejsze, a dla studzenia w oleju  – największe.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pPr>
              <a:defRPr/>
            </a:pPr>
            <a:r>
              <a:rPr lang="pl-PL"/>
              <a:t>KISIM, WIMiIP, AGH</a:t>
            </a:r>
          </a:p>
        </p:txBody>
      </p:sp>
      <p:sp>
        <p:nvSpPr>
          <p:cNvPr id="3076" name="Rectangle 2"/>
          <p:cNvSpPr>
            <a:spLocks noChangeArrowheads="1"/>
          </p:cNvSpPr>
          <p:nvPr/>
        </p:nvSpPr>
        <p:spPr bwMode="auto">
          <a:xfrm>
            <a:off x="1763713" y="0"/>
            <a:ext cx="5238750" cy="366713"/>
          </a:xfrm>
          <a:prstGeom prst="rect">
            <a:avLst/>
          </a:prstGeom>
          <a:noFill/>
          <a:ln w="9525">
            <a:noFill/>
            <a:miter lim="800000"/>
            <a:headEnd/>
            <a:tailEnd/>
          </a:ln>
        </p:spPr>
        <p:txBody>
          <a:bodyPr wrap="none" anchor="ctr">
            <a:spAutoFit/>
          </a:bodyPr>
          <a:lstStyle/>
          <a:p>
            <a:r>
              <a:rPr lang="pl-PL">
                <a:latin typeface="Calibri" pitchFamily="34" charset="0"/>
              </a:rPr>
              <a:t>Wykres rozrzutu Rm względem temperatury starzenia </a:t>
            </a:r>
          </a:p>
        </p:txBody>
      </p:sp>
      <p:sp>
        <p:nvSpPr>
          <p:cNvPr id="3077" name="Rectangle 3"/>
          <p:cNvSpPr>
            <a:spLocks noChangeArrowheads="1"/>
          </p:cNvSpPr>
          <p:nvPr/>
        </p:nvSpPr>
        <p:spPr bwMode="auto">
          <a:xfrm>
            <a:off x="0" y="1323975"/>
            <a:ext cx="9144000" cy="0"/>
          </a:xfrm>
          <a:prstGeom prst="rect">
            <a:avLst/>
          </a:prstGeom>
          <a:noFill/>
          <a:ln w="9525">
            <a:noFill/>
            <a:miter lim="800000"/>
            <a:headEnd/>
            <a:tailEnd/>
          </a:ln>
        </p:spPr>
        <p:txBody>
          <a:bodyPr wrap="none" anchor="ctr">
            <a:spAutoFit/>
          </a:bodyPr>
          <a:lstStyle/>
          <a:p>
            <a:endParaRPr lang="pl-PL"/>
          </a:p>
        </p:txBody>
      </p:sp>
      <p:graphicFrame>
        <p:nvGraphicFramePr>
          <p:cNvPr id="3074" name="Object 4"/>
          <p:cNvGraphicFramePr>
            <a:graphicFrameLocks noChangeAspect="1"/>
          </p:cNvGraphicFramePr>
          <p:nvPr/>
        </p:nvGraphicFramePr>
        <p:xfrm>
          <a:off x="0" y="260350"/>
          <a:ext cx="6516688" cy="4889500"/>
        </p:xfrm>
        <a:graphic>
          <a:graphicData uri="http://schemas.openxmlformats.org/presentationml/2006/ole">
            <p:oleObj spid="_x0000_s3074" name="Graph" r:id="rId3" imgW="5605200" imgH="4213800" progId="STATISTICA.Graph">
              <p:embed/>
            </p:oleObj>
          </a:graphicData>
        </a:graphic>
      </p:graphicFrame>
      <p:sp>
        <p:nvSpPr>
          <p:cNvPr id="3078" name="Rectangle 5"/>
          <p:cNvSpPr>
            <a:spLocks noChangeArrowheads="1"/>
          </p:cNvSpPr>
          <p:nvPr/>
        </p:nvSpPr>
        <p:spPr bwMode="auto">
          <a:xfrm>
            <a:off x="179388" y="5232400"/>
            <a:ext cx="5113337" cy="1314450"/>
          </a:xfrm>
          <a:prstGeom prst="rect">
            <a:avLst/>
          </a:prstGeom>
          <a:noFill/>
          <a:ln w="9525">
            <a:noFill/>
            <a:miter lim="800000"/>
            <a:headEnd/>
            <a:tailEnd/>
          </a:ln>
        </p:spPr>
        <p:txBody>
          <a:bodyPr anchor="ctr">
            <a:spAutoFit/>
          </a:bodyPr>
          <a:lstStyle/>
          <a:p>
            <a:pPr algn="just"/>
            <a:r>
              <a:rPr lang="pl-PL" sz="1600">
                <a:latin typeface="Calibri" pitchFamily="34" charset="0"/>
              </a:rPr>
              <a:t>Na podstawie wykresu rozrzutu Rm względem temperatury starzenia (rys 24) można wnioskować, że temp. starzenia nie ma istotnego (statystycznie) wpływu na wytrzymałość (poziom istotności przekracza p&gt;0,05), współczynnik korelacji r=0,02 (nikła korelacja).</a:t>
            </a:r>
          </a:p>
        </p:txBody>
      </p:sp>
      <p:sp>
        <p:nvSpPr>
          <p:cNvPr id="3079" name="Rectangle 6"/>
          <p:cNvSpPr>
            <a:spLocks noChangeArrowheads="1"/>
          </p:cNvSpPr>
          <p:nvPr/>
        </p:nvSpPr>
        <p:spPr bwMode="auto">
          <a:xfrm>
            <a:off x="6623050" y="1827213"/>
            <a:ext cx="2520950" cy="3514725"/>
          </a:xfrm>
          <a:prstGeom prst="rect">
            <a:avLst/>
          </a:prstGeom>
          <a:noFill/>
          <a:ln w="9525">
            <a:noFill/>
            <a:miter lim="800000"/>
            <a:headEnd/>
            <a:tailEnd/>
          </a:ln>
        </p:spPr>
        <p:txBody>
          <a:bodyPr anchor="ctr">
            <a:spAutoFit/>
          </a:bodyPr>
          <a:lstStyle/>
          <a:p>
            <a:r>
              <a:rPr lang="pl-PL" sz="1600">
                <a:latin typeface="Calibri" pitchFamily="34" charset="0"/>
              </a:rPr>
              <a:t>jako zmienną niezależną wzięto temperaturę starzenia, rozdzielając aspekt ośrodka w jakim przebiega starzenie, z czym związana jest prędkość studzenia przy starzeniu. Taki sposób rozumowania uzasadniony został wstępną analizą przeprowadzoną na zmiennej „starzenie”, która mogła przyjmować wartości S1, S2, S3, S4 oraz S0 (brak starzenia)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4100" name="Rectangle 2"/>
          <p:cNvSpPr>
            <a:spLocks noGrp="1" noChangeArrowheads="1"/>
          </p:cNvSpPr>
          <p:nvPr>
            <p:ph type="body" idx="1"/>
          </p:nvPr>
        </p:nvSpPr>
        <p:spPr>
          <a:xfrm>
            <a:off x="6804025" y="333375"/>
            <a:ext cx="2160588" cy="2519363"/>
          </a:xfrm>
        </p:spPr>
        <p:txBody>
          <a:bodyPr/>
          <a:lstStyle/>
          <a:p>
            <a:pPr eaLnBrk="1" hangingPunct="1"/>
            <a:r>
              <a:rPr lang="pl-PL" sz="1800" smtClean="0"/>
              <a:t>histogramy skategoryzowane dla Rm względem poszczególnych kategorii starzenia.</a:t>
            </a:r>
          </a:p>
        </p:txBody>
      </p:sp>
      <p:graphicFrame>
        <p:nvGraphicFramePr>
          <p:cNvPr id="4098" name="Object 3"/>
          <p:cNvGraphicFramePr>
            <a:graphicFrameLocks noChangeAspect="1"/>
          </p:cNvGraphicFramePr>
          <p:nvPr/>
        </p:nvGraphicFramePr>
        <p:xfrm>
          <a:off x="179388" y="188913"/>
          <a:ext cx="6481762" cy="4867275"/>
        </p:xfrm>
        <a:graphic>
          <a:graphicData uri="http://schemas.openxmlformats.org/presentationml/2006/ole">
            <p:oleObj spid="_x0000_s4098" name="Graph" r:id="rId3" imgW="5605200" imgH="4203720" progId="STATISTICA.Graph">
              <p:embed/>
            </p:oleObj>
          </a:graphicData>
        </a:graphic>
      </p:graphicFrame>
      <p:sp>
        <p:nvSpPr>
          <p:cNvPr id="4101" name="Rectangle 4"/>
          <p:cNvSpPr>
            <a:spLocks noChangeArrowheads="1"/>
          </p:cNvSpPr>
          <p:nvPr/>
        </p:nvSpPr>
        <p:spPr bwMode="auto">
          <a:xfrm>
            <a:off x="4787900" y="2917825"/>
            <a:ext cx="4176713" cy="1739900"/>
          </a:xfrm>
          <a:prstGeom prst="rect">
            <a:avLst/>
          </a:prstGeom>
          <a:noFill/>
          <a:ln w="9525">
            <a:noFill/>
            <a:miter lim="800000"/>
            <a:headEnd/>
            <a:tailEnd/>
          </a:ln>
        </p:spPr>
        <p:txBody>
          <a:bodyPr anchor="ctr">
            <a:spAutoFit/>
          </a:bodyPr>
          <a:lstStyle/>
          <a:p>
            <a:r>
              <a:rPr lang="pl-PL">
                <a:latin typeface="Calibri" pitchFamily="34" charset="0"/>
              </a:rPr>
              <a:t>Nawet rzut oka na same histogramy pokazuje, że zauważalne różnice w rozkładach zachodzą pomiędzy grupami S1-S2 oraz S3-S4, co oznacza, że na zmienną zależną wpływ ma temperatura starzenia, a nie szybkość. </a:t>
            </a:r>
          </a:p>
        </p:txBody>
      </p:sp>
      <p:sp>
        <p:nvSpPr>
          <p:cNvPr id="4102" name="Rectangle 5"/>
          <p:cNvSpPr>
            <a:spLocks noChangeArrowheads="1"/>
          </p:cNvSpPr>
          <p:nvPr/>
        </p:nvSpPr>
        <p:spPr bwMode="auto">
          <a:xfrm>
            <a:off x="0" y="5157788"/>
            <a:ext cx="5076825" cy="1465262"/>
          </a:xfrm>
          <a:prstGeom prst="rect">
            <a:avLst/>
          </a:prstGeom>
          <a:noFill/>
          <a:ln w="9525">
            <a:noFill/>
            <a:miter lim="800000"/>
            <a:headEnd/>
            <a:tailEnd/>
          </a:ln>
        </p:spPr>
        <p:txBody>
          <a:bodyPr>
            <a:spAutoFit/>
          </a:bodyPr>
          <a:lstStyle/>
          <a:p>
            <a:r>
              <a:rPr lang="en-GB" b="1">
                <a:solidFill>
                  <a:srgbClr val="990000"/>
                </a:solidFill>
                <a:latin typeface="Calibri" pitchFamily="34" charset="0"/>
              </a:rPr>
              <a:t>ageing</a:t>
            </a:r>
            <a:r>
              <a:rPr lang="en-GB">
                <a:solidFill>
                  <a:srgbClr val="000000"/>
                </a:solidFill>
                <a:latin typeface="Calibri" pitchFamily="34" charset="0"/>
              </a:rPr>
              <a:t>:</a:t>
            </a:r>
          </a:p>
          <a:p>
            <a:pPr lvl="1"/>
            <a:r>
              <a:rPr lang="en-GB" b="1">
                <a:solidFill>
                  <a:srgbClr val="000000"/>
                </a:solidFill>
                <a:latin typeface="Calibri" pitchFamily="34" charset="0"/>
              </a:rPr>
              <a:t>S1</a:t>
            </a:r>
            <a:r>
              <a:rPr lang="en-GB">
                <a:solidFill>
                  <a:srgbClr val="000000"/>
                </a:solidFill>
                <a:latin typeface="Calibri" pitchFamily="34" charset="0"/>
              </a:rPr>
              <a:t> - ageing at 500 ° C, cooling with the furnace</a:t>
            </a:r>
          </a:p>
          <a:p>
            <a:pPr lvl="1"/>
            <a:r>
              <a:rPr lang="en-GB" b="1">
                <a:solidFill>
                  <a:srgbClr val="000000"/>
                </a:solidFill>
                <a:latin typeface="Calibri" pitchFamily="34" charset="0"/>
              </a:rPr>
              <a:t>S2</a:t>
            </a:r>
            <a:r>
              <a:rPr lang="en-GB">
                <a:solidFill>
                  <a:srgbClr val="000000"/>
                </a:solidFill>
                <a:latin typeface="Calibri" pitchFamily="34" charset="0"/>
              </a:rPr>
              <a:t> - ageing at 500 ° C, cooling the air</a:t>
            </a:r>
          </a:p>
          <a:p>
            <a:pPr lvl="1"/>
            <a:r>
              <a:rPr lang="en-GB" b="1">
                <a:solidFill>
                  <a:srgbClr val="000000"/>
                </a:solidFill>
                <a:latin typeface="Calibri" pitchFamily="34" charset="0"/>
              </a:rPr>
              <a:t>S3</a:t>
            </a:r>
            <a:r>
              <a:rPr lang="en-GB">
                <a:solidFill>
                  <a:srgbClr val="000000"/>
                </a:solidFill>
                <a:latin typeface="Calibri" pitchFamily="34" charset="0"/>
              </a:rPr>
              <a:t> - ageing at 700 ° C, cooling with the furnace</a:t>
            </a:r>
          </a:p>
          <a:p>
            <a:pPr lvl="1"/>
            <a:r>
              <a:rPr lang="en-GB" b="1">
                <a:solidFill>
                  <a:srgbClr val="000000"/>
                </a:solidFill>
                <a:latin typeface="Calibri" pitchFamily="34" charset="0"/>
              </a:rPr>
              <a:t>S4</a:t>
            </a:r>
            <a:r>
              <a:rPr lang="en-GB">
                <a:solidFill>
                  <a:srgbClr val="000000"/>
                </a:solidFill>
                <a:latin typeface="Calibri" pitchFamily="34" charset="0"/>
              </a:rPr>
              <a:t> - ageing at 700 ° C, cooling the air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sp>
        <p:nvSpPr>
          <p:cNvPr id="37891" name="Rectangle 2"/>
          <p:cNvSpPr>
            <a:spLocks noGrp="1" noChangeArrowheads="1"/>
          </p:cNvSpPr>
          <p:nvPr>
            <p:ph type="body" idx="1"/>
          </p:nvPr>
        </p:nvSpPr>
        <p:spPr>
          <a:xfrm>
            <a:off x="468313" y="1341438"/>
            <a:ext cx="8229600" cy="4103687"/>
          </a:xfrm>
          <a:noFill/>
        </p:spPr>
        <p:txBody>
          <a:bodyPr/>
          <a:lstStyle/>
          <a:p>
            <a:pPr eaLnBrk="1" hangingPunct="1">
              <a:lnSpc>
                <a:spcPct val="80000"/>
              </a:lnSpc>
            </a:pPr>
            <a:r>
              <a:rPr lang="pl-PL" sz="2400" smtClean="0"/>
              <a:t>Aby się jednak upewnić, że ta obserwacja jest uzasadniona statystycznie, </a:t>
            </a:r>
            <a:r>
              <a:rPr lang="pl-PL" sz="2400" smtClean="0">
                <a:solidFill>
                  <a:schemeClr val="accent2"/>
                </a:solidFill>
              </a:rPr>
              <a:t>zweryfikowano hipotezę o równości wartości średnich poszczególnych kategorii (H</a:t>
            </a:r>
            <a:r>
              <a:rPr lang="pl-PL" sz="2400" baseline="-25000" smtClean="0">
                <a:solidFill>
                  <a:schemeClr val="accent2"/>
                </a:solidFill>
              </a:rPr>
              <a:t>0</a:t>
            </a:r>
            <a:r>
              <a:rPr lang="pl-PL" sz="2400" smtClean="0">
                <a:solidFill>
                  <a:schemeClr val="accent2"/>
                </a:solidFill>
              </a:rPr>
              <a:t>).</a:t>
            </a:r>
            <a:r>
              <a:rPr lang="pl-PL" sz="2400" smtClean="0"/>
              <a:t> </a:t>
            </a:r>
          </a:p>
          <a:p>
            <a:pPr eaLnBrk="1" hangingPunct="1">
              <a:lnSpc>
                <a:spcPct val="80000"/>
              </a:lnSpc>
            </a:pPr>
            <a:r>
              <a:rPr lang="pl-PL" sz="2400" smtClean="0"/>
              <a:t>Okazało się, że nie ma podstaw do odrzucenia hipotezy zerowej, co oznacza, że </a:t>
            </a:r>
            <a:r>
              <a:rPr lang="pl-PL" sz="2400" smtClean="0">
                <a:solidFill>
                  <a:schemeClr val="accent2"/>
                </a:solidFill>
              </a:rPr>
              <a:t>nie ma istotnych różnic</a:t>
            </a:r>
            <a:r>
              <a:rPr lang="pl-PL" sz="2400" smtClean="0"/>
              <a:t> pomiędzy poszczególnymi grupami zmiennej starzenie. </a:t>
            </a:r>
          </a:p>
          <a:p>
            <a:pPr eaLnBrk="1" hangingPunct="1">
              <a:lnSpc>
                <a:spcPct val="80000"/>
              </a:lnSpc>
            </a:pPr>
            <a:r>
              <a:rPr lang="pl-PL" sz="2400" smtClean="0"/>
              <a:t>To rozumowanie doprowadziło do decyzji o rozdzieleniu zmiennej starzenie na dwie zmienne: „</a:t>
            </a:r>
            <a:r>
              <a:rPr lang="pl-PL" sz="2400" smtClean="0">
                <a:solidFill>
                  <a:schemeClr val="accent2"/>
                </a:solidFill>
              </a:rPr>
              <a:t>Temperatura starzenia</a:t>
            </a:r>
            <a:r>
              <a:rPr lang="pl-PL" sz="2400" smtClean="0"/>
              <a:t>” i „</a:t>
            </a:r>
            <a:r>
              <a:rPr lang="pl-PL" sz="2400" smtClean="0">
                <a:solidFill>
                  <a:schemeClr val="accent2"/>
                </a:solidFill>
              </a:rPr>
              <a:t>starzenie-prędkość studzenia</a:t>
            </a:r>
            <a:r>
              <a:rPr lang="pl-PL" sz="2400" smtClean="0"/>
              <a:t>”, gdyż są istotne podstawy by uznać, że sama temperatura będzie miała znaczniejszy wpływ, aniżeli zmienna połączona.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pPr>
              <a:defRPr/>
            </a:pPr>
            <a:r>
              <a:rPr lang="pl-PL"/>
              <a:t>KISIM, WIMiIP, AGH</a:t>
            </a:r>
          </a:p>
        </p:txBody>
      </p:sp>
      <p:sp>
        <p:nvSpPr>
          <p:cNvPr id="5124" name="Rectangle 2"/>
          <p:cNvSpPr>
            <a:spLocks noChangeArrowheads="1"/>
          </p:cNvSpPr>
          <p:nvPr/>
        </p:nvSpPr>
        <p:spPr bwMode="auto">
          <a:xfrm>
            <a:off x="0" y="1328738"/>
            <a:ext cx="9144000" cy="0"/>
          </a:xfrm>
          <a:prstGeom prst="rect">
            <a:avLst/>
          </a:prstGeom>
          <a:noFill/>
          <a:ln w="9525">
            <a:noFill/>
            <a:miter lim="800000"/>
            <a:headEnd/>
            <a:tailEnd/>
          </a:ln>
        </p:spPr>
        <p:txBody>
          <a:bodyPr wrap="none" anchor="ctr">
            <a:spAutoFit/>
          </a:bodyPr>
          <a:lstStyle/>
          <a:p>
            <a:endParaRPr lang="pl-PL"/>
          </a:p>
        </p:txBody>
      </p:sp>
      <p:graphicFrame>
        <p:nvGraphicFramePr>
          <p:cNvPr id="5122" name="Object 3"/>
          <p:cNvGraphicFramePr>
            <a:graphicFrameLocks noChangeAspect="1"/>
          </p:cNvGraphicFramePr>
          <p:nvPr/>
        </p:nvGraphicFramePr>
        <p:xfrm>
          <a:off x="179388" y="404813"/>
          <a:ext cx="6264275" cy="4689475"/>
        </p:xfrm>
        <a:graphic>
          <a:graphicData uri="http://schemas.openxmlformats.org/presentationml/2006/ole">
            <p:oleObj spid="_x0000_s5122" name="Graph" r:id="rId3" imgW="5605200" imgH="4196880" progId="STATISTICA.Graph">
              <p:embed/>
            </p:oleObj>
          </a:graphicData>
        </a:graphic>
      </p:graphicFrame>
      <p:sp>
        <p:nvSpPr>
          <p:cNvPr id="5125" name="Rectangle 4"/>
          <p:cNvSpPr>
            <a:spLocks noChangeArrowheads="1"/>
          </p:cNvSpPr>
          <p:nvPr/>
        </p:nvSpPr>
        <p:spPr bwMode="auto">
          <a:xfrm>
            <a:off x="755650" y="0"/>
            <a:ext cx="6810375" cy="366713"/>
          </a:xfrm>
          <a:prstGeom prst="rect">
            <a:avLst/>
          </a:prstGeom>
          <a:noFill/>
          <a:ln w="9525">
            <a:noFill/>
            <a:miter lim="800000"/>
            <a:headEnd/>
            <a:tailEnd/>
          </a:ln>
        </p:spPr>
        <p:txBody>
          <a:bodyPr wrap="none" anchor="ctr">
            <a:spAutoFit/>
          </a:bodyPr>
          <a:lstStyle/>
          <a:p>
            <a:r>
              <a:rPr lang="pl-PL">
                <a:latin typeface="Calibri" pitchFamily="34" charset="0"/>
              </a:rPr>
              <a:t>Wykres rozrzutu   Rm względem prędkości studzenia podczas starzenia </a:t>
            </a:r>
          </a:p>
        </p:txBody>
      </p:sp>
      <p:sp>
        <p:nvSpPr>
          <p:cNvPr id="5126" name="Rectangle 5"/>
          <p:cNvSpPr>
            <a:spLocks noChangeArrowheads="1"/>
          </p:cNvSpPr>
          <p:nvPr/>
        </p:nvSpPr>
        <p:spPr bwMode="auto">
          <a:xfrm>
            <a:off x="6732588" y="901700"/>
            <a:ext cx="2168525" cy="915988"/>
          </a:xfrm>
          <a:prstGeom prst="rect">
            <a:avLst/>
          </a:prstGeom>
          <a:noFill/>
          <a:ln w="9525">
            <a:noFill/>
            <a:miter lim="800000"/>
            <a:headEnd/>
            <a:tailEnd/>
          </a:ln>
        </p:spPr>
        <p:txBody>
          <a:bodyPr anchor="ctr">
            <a:spAutoFit/>
          </a:bodyPr>
          <a:lstStyle/>
          <a:p>
            <a:r>
              <a:rPr lang="pl-PL">
                <a:latin typeface="Calibri" pitchFamily="34" charset="0"/>
              </a:rPr>
              <a:t>* kategoria „brak” odpowiada próbkom tylko przesyconym </a:t>
            </a:r>
          </a:p>
        </p:txBody>
      </p:sp>
      <p:sp>
        <p:nvSpPr>
          <p:cNvPr id="5127" name="Rectangle 6"/>
          <p:cNvSpPr>
            <a:spLocks noChangeArrowheads="1"/>
          </p:cNvSpPr>
          <p:nvPr/>
        </p:nvSpPr>
        <p:spPr bwMode="auto">
          <a:xfrm>
            <a:off x="250825" y="5229225"/>
            <a:ext cx="6527800" cy="1465263"/>
          </a:xfrm>
          <a:prstGeom prst="rect">
            <a:avLst/>
          </a:prstGeom>
          <a:noFill/>
          <a:ln w="9525">
            <a:noFill/>
            <a:miter lim="800000"/>
            <a:headEnd/>
            <a:tailEnd/>
          </a:ln>
        </p:spPr>
        <p:txBody>
          <a:bodyPr anchor="ctr">
            <a:spAutoFit/>
          </a:bodyPr>
          <a:lstStyle/>
          <a:p>
            <a:pPr algn="just"/>
            <a:r>
              <a:rPr lang="pl-PL">
                <a:latin typeface="Calibri" pitchFamily="34" charset="0"/>
              </a:rPr>
              <a:t>Na podstawie wykresu rozrzutu Rm względem prędkości studzenia podczas starzenia można wnioskować, że szybkość ta </a:t>
            </a:r>
            <a:r>
              <a:rPr lang="pl-PL">
                <a:solidFill>
                  <a:schemeClr val="accent2"/>
                </a:solidFill>
                <a:latin typeface="Calibri" pitchFamily="34" charset="0"/>
              </a:rPr>
              <a:t>nie ma istotnego (statystycznie) wpływu</a:t>
            </a:r>
            <a:r>
              <a:rPr lang="pl-PL">
                <a:latin typeface="Calibri" pitchFamily="34" charset="0"/>
              </a:rPr>
              <a:t> na wytrzymałość (poziom istotności przekracza p&gt;0,05), współczynnik korelacji r=-0,14 (słaba korelacja).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3"/>
          <p:cNvSpPr>
            <a:spLocks noGrp="1"/>
          </p:cNvSpPr>
          <p:nvPr>
            <p:ph type="ftr" sz="quarter" idx="10"/>
          </p:nvPr>
        </p:nvSpPr>
        <p:spPr/>
        <p:txBody>
          <a:bodyPr/>
          <a:lstStyle/>
          <a:p>
            <a:pPr>
              <a:defRPr/>
            </a:pPr>
            <a:r>
              <a:rPr lang="pl-PL"/>
              <a:t>KISIM, WIMiIP, AGH</a:t>
            </a:r>
          </a:p>
        </p:txBody>
      </p:sp>
      <p:sp>
        <p:nvSpPr>
          <p:cNvPr id="6149" name="Rectangle 2"/>
          <p:cNvSpPr>
            <a:spLocks noGrp="1" noChangeArrowheads="1"/>
          </p:cNvSpPr>
          <p:nvPr>
            <p:ph type="title"/>
          </p:nvPr>
        </p:nvSpPr>
        <p:spPr/>
        <p:txBody>
          <a:bodyPr/>
          <a:lstStyle/>
          <a:p>
            <a:pPr eaLnBrk="1" hangingPunct="1"/>
            <a:r>
              <a:rPr lang="pl-PL" sz="1800" b="1" smtClean="0"/>
              <a:t>Badanie wpływu etapów obróbki cieplnej na umowną granicę plastyczności (R</a:t>
            </a:r>
            <a:r>
              <a:rPr lang="pl-PL" sz="1800" b="1" baseline="-25000" smtClean="0"/>
              <a:t>0,2</a:t>
            </a:r>
            <a:r>
              <a:rPr lang="pl-PL" sz="1800" b="1" smtClean="0"/>
              <a:t>)</a:t>
            </a:r>
          </a:p>
        </p:txBody>
      </p:sp>
      <p:sp>
        <p:nvSpPr>
          <p:cNvPr id="6150" name="Rectangle 3"/>
          <p:cNvSpPr>
            <a:spLocks noGrp="1" noChangeArrowheads="1"/>
          </p:cNvSpPr>
          <p:nvPr>
            <p:ph type="body" idx="1"/>
          </p:nvPr>
        </p:nvSpPr>
        <p:spPr/>
        <p:txBody>
          <a:bodyPr/>
          <a:lstStyle/>
          <a:p>
            <a:pPr eaLnBrk="1" hangingPunct="1"/>
            <a:endParaRPr lang="pl-PL" smtClean="0"/>
          </a:p>
        </p:txBody>
      </p:sp>
      <p:sp>
        <p:nvSpPr>
          <p:cNvPr id="6151" name="Rectangle 4"/>
          <p:cNvSpPr>
            <a:spLocks noChangeArrowheads="1"/>
          </p:cNvSpPr>
          <p:nvPr/>
        </p:nvSpPr>
        <p:spPr bwMode="auto">
          <a:xfrm>
            <a:off x="0" y="1371600"/>
            <a:ext cx="9144000" cy="0"/>
          </a:xfrm>
          <a:prstGeom prst="rect">
            <a:avLst/>
          </a:prstGeom>
          <a:noFill/>
          <a:ln w="9525">
            <a:noFill/>
            <a:miter lim="800000"/>
            <a:headEnd/>
            <a:tailEnd/>
          </a:ln>
        </p:spPr>
        <p:txBody>
          <a:bodyPr wrap="none" anchor="ctr">
            <a:spAutoFit/>
          </a:bodyPr>
          <a:lstStyle/>
          <a:p>
            <a:endParaRPr lang="pl-PL"/>
          </a:p>
        </p:txBody>
      </p:sp>
      <p:graphicFrame>
        <p:nvGraphicFramePr>
          <p:cNvPr id="6146" name="Object 5"/>
          <p:cNvGraphicFramePr>
            <a:graphicFrameLocks noChangeAspect="1"/>
          </p:cNvGraphicFramePr>
          <p:nvPr/>
        </p:nvGraphicFramePr>
        <p:xfrm>
          <a:off x="0" y="1371600"/>
          <a:ext cx="5486400" cy="4114800"/>
        </p:xfrm>
        <a:graphic>
          <a:graphicData uri="http://schemas.openxmlformats.org/presentationml/2006/ole">
            <p:oleObj spid="_x0000_s6146" name="Graph" r:id="rId3" imgW="5490720" imgH="4118040" progId="STATISTICA.Graph">
              <p:embed/>
            </p:oleObj>
          </a:graphicData>
        </a:graphic>
      </p:graphicFrame>
      <p:sp>
        <p:nvSpPr>
          <p:cNvPr id="6152" name="Rectangle 6"/>
          <p:cNvSpPr>
            <a:spLocks noChangeArrowheads="1"/>
          </p:cNvSpPr>
          <p:nvPr/>
        </p:nvSpPr>
        <p:spPr bwMode="auto">
          <a:xfrm>
            <a:off x="0" y="1457325"/>
            <a:ext cx="9144000" cy="0"/>
          </a:xfrm>
          <a:prstGeom prst="rect">
            <a:avLst/>
          </a:prstGeom>
          <a:noFill/>
          <a:ln w="9525">
            <a:noFill/>
            <a:miter lim="800000"/>
            <a:headEnd/>
            <a:tailEnd/>
          </a:ln>
        </p:spPr>
        <p:txBody>
          <a:bodyPr wrap="none" anchor="ctr">
            <a:spAutoFit/>
          </a:bodyPr>
          <a:lstStyle/>
          <a:p>
            <a:endParaRPr lang="pl-PL"/>
          </a:p>
        </p:txBody>
      </p:sp>
      <p:graphicFrame>
        <p:nvGraphicFramePr>
          <p:cNvPr id="6147" name="Object 7"/>
          <p:cNvGraphicFramePr>
            <a:graphicFrameLocks noChangeAspect="1"/>
          </p:cNvGraphicFramePr>
          <p:nvPr/>
        </p:nvGraphicFramePr>
        <p:xfrm>
          <a:off x="3708400" y="2781300"/>
          <a:ext cx="5257800" cy="3943350"/>
        </p:xfrm>
        <a:graphic>
          <a:graphicData uri="http://schemas.openxmlformats.org/presentationml/2006/ole">
            <p:oleObj spid="_x0000_s6147" name="Graph" r:id="rId4" imgW="5262120" imgH="3946680" progId="STATISTICA.Graph">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pPr>
              <a:defRPr/>
            </a:pPr>
            <a:r>
              <a:rPr lang="pl-PL"/>
              <a:t>KISIM, WIMiIP, AGH</a:t>
            </a:r>
          </a:p>
        </p:txBody>
      </p:sp>
      <p:sp>
        <p:nvSpPr>
          <p:cNvPr id="7173" name="Rectangle 2"/>
          <p:cNvSpPr>
            <a:spLocks noGrp="1" noChangeArrowheads="1"/>
          </p:cNvSpPr>
          <p:nvPr>
            <p:ph type="title"/>
          </p:nvPr>
        </p:nvSpPr>
        <p:spPr/>
        <p:txBody>
          <a:bodyPr/>
          <a:lstStyle/>
          <a:p>
            <a:pPr eaLnBrk="1" hangingPunct="1"/>
            <a:r>
              <a:rPr lang="pl-PL" sz="2400" b="1" smtClean="0"/>
              <a:t>Badanie wpływu etapów obróbki cieplnej na wydłużenie (A)</a:t>
            </a:r>
          </a:p>
        </p:txBody>
      </p:sp>
      <p:sp>
        <p:nvSpPr>
          <p:cNvPr id="7174" name="Rectangle 3"/>
          <p:cNvSpPr>
            <a:spLocks noChangeArrowheads="1"/>
          </p:cNvSpPr>
          <p:nvPr/>
        </p:nvSpPr>
        <p:spPr bwMode="auto">
          <a:xfrm>
            <a:off x="0" y="1366838"/>
            <a:ext cx="9144000" cy="0"/>
          </a:xfrm>
          <a:prstGeom prst="rect">
            <a:avLst/>
          </a:prstGeom>
          <a:noFill/>
          <a:ln w="9525">
            <a:noFill/>
            <a:miter lim="800000"/>
            <a:headEnd/>
            <a:tailEnd/>
          </a:ln>
        </p:spPr>
        <p:txBody>
          <a:bodyPr wrap="none" anchor="ctr">
            <a:spAutoFit/>
          </a:bodyPr>
          <a:lstStyle/>
          <a:p>
            <a:endParaRPr lang="pl-PL"/>
          </a:p>
        </p:txBody>
      </p:sp>
      <p:graphicFrame>
        <p:nvGraphicFramePr>
          <p:cNvPr id="7170" name="Object 4"/>
          <p:cNvGraphicFramePr>
            <a:graphicFrameLocks noChangeAspect="1"/>
          </p:cNvGraphicFramePr>
          <p:nvPr/>
        </p:nvGraphicFramePr>
        <p:xfrm>
          <a:off x="0" y="1366838"/>
          <a:ext cx="5486400" cy="4124325"/>
        </p:xfrm>
        <a:graphic>
          <a:graphicData uri="http://schemas.openxmlformats.org/presentationml/2006/ole">
            <p:oleObj spid="_x0000_s7170" name="Graph" r:id="rId3" imgW="5490720" imgH="4125600" progId="STATISTICA.Graph">
              <p:embed/>
            </p:oleObj>
          </a:graphicData>
        </a:graphic>
      </p:graphicFrame>
      <p:sp>
        <p:nvSpPr>
          <p:cNvPr id="7175" name="Rectangle 5"/>
          <p:cNvSpPr>
            <a:spLocks noChangeArrowheads="1"/>
          </p:cNvSpPr>
          <p:nvPr/>
        </p:nvSpPr>
        <p:spPr bwMode="auto">
          <a:xfrm>
            <a:off x="0" y="1500188"/>
            <a:ext cx="9144000" cy="0"/>
          </a:xfrm>
          <a:prstGeom prst="rect">
            <a:avLst/>
          </a:prstGeom>
          <a:noFill/>
          <a:ln w="9525">
            <a:noFill/>
            <a:miter lim="800000"/>
            <a:headEnd/>
            <a:tailEnd/>
          </a:ln>
        </p:spPr>
        <p:txBody>
          <a:bodyPr wrap="none" anchor="ctr">
            <a:spAutoFit/>
          </a:bodyPr>
          <a:lstStyle/>
          <a:p>
            <a:endParaRPr lang="pl-PL"/>
          </a:p>
        </p:txBody>
      </p:sp>
      <p:graphicFrame>
        <p:nvGraphicFramePr>
          <p:cNvPr id="7171" name="Object 6"/>
          <p:cNvGraphicFramePr>
            <a:graphicFrameLocks noChangeAspect="1"/>
          </p:cNvGraphicFramePr>
          <p:nvPr/>
        </p:nvGraphicFramePr>
        <p:xfrm>
          <a:off x="3990975" y="3000375"/>
          <a:ext cx="5153025" cy="3857625"/>
        </p:xfrm>
        <a:graphic>
          <a:graphicData uri="http://schemas.openxmlformats.org/presentationml/2006/ole">
            <p:oleObj spid="_x0000_s7171" name="Graph" r:id="rId4" imgW="5148000" imgH="3860640" progId="STATISTICA.Graph">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38915" name="Rectangle 2"/>
          <p:cNvSpPr>
            <a:spLocks noGrp="1" noChangeArrowheads="1"/>
          </p:cNvSpPr>
          <p:nvPr>
            <p:ph type="title"/>
          </p:nvPr>
        </p:nvSpPr>
        <p:spPr/>
        <p:txBody>
          <a:bodyPr/>
          <a:lstStyle/>
          <a:p>
            <a:pPr eaLnBrk="1" hangingPunct="1"/>
            <a:r>
              <a:rPr lang="pl-PL" sz="2000" smtClean="0"/>
              <a:t>Badanie wpływu etapów obróbki cieplnej na właściwości mechaniczne (R</a:t>
            </a:r>
            <a:r>
              <a:rPr lang="pl-PL" sz="2000" baseline="-25000" smtClean="0"/>
              <a:t>m</a:t>
            </a:r>
            <a:r>
              <a:rPr lang="pl-PL" sz="2000" smtClean="0"/>
              <a:t>, R</a:t>
            </a:r>
            <a:r>
              <a:rPr lang="pl-PL" sz="2000" baseline="-25000" smtClean="0"/>
              <a:t>0,2</a:t>
            </a:r>
            <a:r>
              <a:rPr lang="pl-PL" sz="2000" smtClean="0"/>
              <a:t>, A) – podsumowanie </a:t>
            </a:r>
          </a:p>
        </p:txBody>
      </p:sp>
      <p:sp>
        <p:nvSpPr>
          <p:cNvPr id="38916" name="Rectangle 3"/>
          <p:cNvSpPr>
            <a:spLocks noGrp="1" noChangeArrowheads="1"/>
          </p:cNvSpPr>
          <p:nvPr>
            <p:ph type="body" idx="1"/>
          </p:nvPr>
        </p:nvSpPr>
        <p:spPr>
          <a:xfrm>
            <a:off x="468313" y="1951038"/>
            <a:ext cx="8229600" cy="4430712"/>
          </a:xfrm>
        </p:spPr>
        <p:txBody>
          <a:bodyPr/>
          <a:lstStyle/>
          <a:p>
            <a:pPr eaLnBrk="1" hangingPunct="1">
              <a:lnSpc>
                <a:spcPct val="90000"/>
              </a:lnSpc>
            </a:pPr>
            <a:r>
              <a:rPr lang="pl-PL" sz="2000" smtClean="0"/>
              <a:t>Z powyższych rozważań wynikły następujące zależności:</a:t>
            </a:r>
          </a:p>
          <a:p>
            <a:pPr lvl="1" eaLnBrk="1" hangingPunct="1">
              <a:lnSpc>
                <a:spcPct val="90000"/>
              </a:lnSpc>
            </a:pPr>
            <a:r>
              <a:rPr lang="pl-PL" sz="1800" smtClean="0">
                <a:solidFill>
                  <a:schemeClr val="accent2"/>
                </a:solidFill>
              </a:rPr>
              <a:t>szybkość chłodzenia</a:t>
            </a:r>
            <a:r>
              <a:rPr lang="pl-PL" sz="1800" smtClean="0"/>
              <a:t> przy przesycaniu ma istotny wpływ na </a:t>
            </a:r>
            <a:r>
              <a:rPr lang="pl-PL" sz="1800" smtClean="0">
                <a:solidFill>
                  <a:schemeClr val="accent2"/>
                </a:solidFill>
              </a:rPr>
              <a:t>wytrzymałość</a:t>
            </a:r>
          </a:p>
          <a:p>
            <a:pPr lvl="1" eaLnBrk="1" hangingPunct="1">
              <a:lnSpc>
                <a:spcPct val="90000"/>
              </a:lnSpc>
            </a:pPr>
            <a:r>
              <a:rPr lang="pl-PL" sz="1800" smtClean="0">
                <a:solidFill>
                  <a:schemeClr val="accent2"/>
                </a:solidFill>
              </a:rPr>
              <a:t>szybkość chłodzenia</a:t>
            </a:r>
            <a:r>
              <a:rPr lang="pl-PL" sz="1800" smtClean="0"/>
              <a:t> przy przesycaniu ma istotny wpływ na </a:t>
            </a:r>
            <a:r>
              <a:rPr lang="pl-PL" sz="1800" smtClean="0">
                <a:solidFill>
                  <a:schemeClr val="accent2"/>
                </a:solidFill>
              </a:rPr>
              <a:t>umowną granicę plastyczności</a:t>
            </a:r>
          </a:p>
          <a:p>
            <a:pPr lvl="1" eaLnBrk="1" hangingPunct="1">
              <a:lnSpc>
                <a:spcPct val="90000"/>
              </a:lnSpc>
            </a:pPr>
            <a:r>
              <a:rPr lang="pl-PL" sz="1800" smtClean="0">
                <a:solidFill>
                  <a:schemeClr val="accent2"/>
                </a:solidFill>
              </a:rPr>
              <a:t>temperatura starzenia</a:t>
            </a:r>
            <a:r>
              <a:rPr lang="pl-PL" sz="1800" smtClean="0"/>
              <a:t> ma istotny wpływ na umowną granicę plastyczności</a:t>
            </a:r>
          </a:p>
          <a:p>
            <a:pPr lvl="1" eaLnBrk="1" hangingPunct="1">
              <a:lnSpc>
                <a:spcPct val="90000"/>
              </a:lnSpc>
            </a:pPr>
            <a:r>
              <a:rPr lang="pl-PL" sz="1800" smtClean="0">
                <a:solidFill>
                  <a:schemeClr val="accent2"/>
                </a:solidFill>
              </a:rPr>
              <a:t>szybkości studzenia</a:t>
            </a:r>
            <a:r>
              <a:rPr lang="pl-PL" sz="1800" smtClean="0"/>
              <a:t> po starzeniu ma istotny wpływ na umowną granicę plastyczności</a:t>
            </a:r>
          </a:p>
          <a:p>
            <a:pPr lvl="1" eaLnBrk="1" hangingPunct="1">
              <a:lnSpc>
                <a:spcPct val="90000"/>
              </a:lnSpc>
            </a:pPr>
            <a:r>
              <a:rPr lang="pl-PL" sz="1800" smtClean="0">
                <a:solidFill>
                  <a:schemeClr val="accent2"/>
                </a:solidFill>
              </a:rPr>
              <a:t>temperatura starzenia</a:t>
            </a:r>
            <a:r>
              <a:rPr lang="pl-PL" sz="1800" smtClean="0"/>
              <a:t> ma istotny wpływ na wydłużenie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8196" name="Rectangle 2"/>
          <p:cNvSpPr>
            <a:spLocks noGrp="1" noChangeArrowheads="1"/>
          </p:cNvSpPr>
          <p:nvPr>
            <p:ph type="title"/>
          </p:nvPr>
        </p:nvSpPr>
        <p:spPr/>
        <p:txBody>
          <a:bodyPr/>
          <a:lstStyle/>
          <a:p>
            <a:pPr eaLnBrk="1" hangingPunct="1"/>
            <a:r>
              <a:rPr lang="pl-PL" sz="2000" smtClean="0"/>
              <a:t>wynikami badań korelacji zmiennych nieparametrycznych testem Spearmana:</a:t>
            </a:r>
          </a:p>
        </p:txBody>
      </p:sp>
      <p:sp>
        <p:nvSpPr>
          <p:cNvPr id="8197" name="Rectangle 3"/>
          <p:cNvSpPr>
            <a:spLocks noChangeArrowheads="1"/>
          </p:cNvSpPr>
          <p:nvPr/>
        </p:nvSpPr>
        <p:spPr bwMode="auto">
          <a:xfrm>
            <a:off x="0" y="2695575"/>
            <a:ext cx="9144000" cy="0"/>
          </a:xfrm>
          <a:prstGeom prst="rect">
            <a:avLst/>
          </a:prstGeom>
          <a:noFill/>
          <a:ln w="9525">
            <a:noFill/>
            <a:miter lim="800000"/>
            <a:headEnd/>
            <a:tailEnd/>
          </a:ln>
        </p:spPr>
        <p:txBody>
          <a:bodyPr wrap="none" anchor="ctr">
            <a:spAutoFit/>
          </a:bodyPr>
          <a:lstStyle/>
          <a:p>
            <a:endParaRPr lang="pl-PL"/>
          </a:p>
        </p:txBody>
      </p:sp>
      <p:graphicFrame>
        <p:nvGraphicFramePr>
          <p:cNvPr id="8194" name="Object 4"/>
          <p:cNvGraphicFramePr>
            <a:graphicFrameLocks noChangeAspect="1"/>
          </p:cNvGraphicFramePr>
          <p:nvPr/>
        </p:nvGraphicFramePr>
        <p:xfrm>
          <a:off x="611188" y="2205038"/>
          <a:ext cx="8064500" cy="2070100"/>
        </p:xfrm>
        <a:graphic>
          <a:graphicData uri="http://schemas.openxmlformats.org/presentationml/2006/ole">
            <p:oleObj spid="_x0000_s8194" name="Spreadsheet" r:id="rId3" imgW="5715000" imgH="1466850" progId="STATISTICA.Spreadsheet">
              <p:embed/>
            </p:oleObj>
          </a:graphicData>
        </a:graphic>
      </p:graphicFrame>
      <p:sp>
        <p:nvSpPr>
          <p:cNvPr id="8198" name="Rectangle 5"/>
          <p:cNvSpPr>
            <a:spLocks noChangeArrowheads="1"/>
          </p:cNvSpPr>
          <p:nvPr/>
        </p:nvSpPr>
        <p:spPr bwMode="auto">
          <a:xfrm>
            <a:off x="250825" y="4760913"/>
            <a:ext cx="8640763" cy="1739900"/>
          </a:xfrm>
          <a:prstGeom prst="rect">
            <a:avLst/>
          </a:prstGeom>
          <a:noFill/>
          <a:ln w="9525">
            <a:noFill/>
            <a:miter lim="800000"/>
            <a:headEnd/>
            <a:tailEnd/>
          </a:ln>
        </p:spPr>
        <p:txBody>
          <a:bodyPr anchor="ctr">
            <a:spAutoFit/>
          </a:bodyPr>
          <a:lstStyle/>
          <a:p>
            <a:r>
              <a:rPr lang="pl-PL">
                <a:latin typeface="Calibri" pitchFamily="34" charset="0"/>
              </a:rPr>
              <a:t>Wyznaczenie korelacji daje solidne podstawy dla dalszej analizy matematycznej. </a:t>
            </a:r>
            <a:r>
              <a:rPr lang="pl-PL">
                <a:solidFill>
                  <a:schemeClr val="accent2"/>
                </a:solidFill>
                <a:latin typeface="Calibri" pitchFamily="34" charset="0"/>
              </a:rPr>
              <a:t>Nie upoważnia</a:t>
            </a:r>
            <a:r>
              <a:rPr lang="pl-PL">
                <a:latin typeface="Calibri" pitchFamily="34" charset="0"/>
              </a:rPr>
              <a:t> jednak do zbudowania modelu regresji, gdyż zmienne niezależne nie są ciągłe, a w każdym razie nie dostarczają danych, które mogłyby pozwolić na pełne opisanie zmienności zmiennych zależnych.</a:t>
            </a:r>
          </a:p>
          <a:p>
            <a:r>
              <a:rPr lang="pl-PL">
                <a:latin typeface="Calibri" pitchFamily="34" charset="0"/>
              </a:rPr>
              <a:t>Dlatego w dalszych krokach pokazane zostanie w jaki sposób za pomocą innych narzędzi można zbudować model wnioskujący.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9220" name="Rectangle 2"/>
          <p:cNvSpPr>
            <a:spLocks noGrp="1" noChangeArrowheads="1"/>
          </p:cNvSpPr>
          <p:nvPr>
            <p:ph type="title"/>
          </p:nvPr>
        </p:nvSpPr>
        <p:spPr/>
        <p:txBody>
          <a:bodyPr/>
          <a:lstStyle/>
          <a:p>
            <a:pPr eaLnBrk="1" hangingPunct="1"/>
            <a:r>
              <a:rPr lang="pl-PL" sz="1400" smtClean="0"/>
              <a:t>Badanie wpływu dwóch zmiennych niezależnych na własności mechaniczne (R</a:t>
            </a:r>
            <a:r>
              <a:rPr lang="pl-PL" sz="1400" baseline="-25000" smtClean="0"/>
              <a:t>m</a:t>
            </a:r>
            <a:r>
              <a:rPr lang="pl-PL" sz="1400" smtClean="0"/>
              <a:t>, R</a:t>
            </a:r>
            <a:r>
              <a:rPr lang="pl-PL" sz="1400" baseline="-25000" smtClean="0"/>
              <a:t>0,2</a:t>
            </a:r>
            <a:r>
              <a:rPr lang="pl-PL" sz="1400" smtClean="0"/>
              <a:t>, A) – wykresy powierzchniowe </a:t>
            </a:r>
          </a:p>
        </p:txBody>
      </p:sp>
      <p:sp>
        <p:nvSpPr>
          <p:cNvPr id="9221" name="Rectangle 3"/>
          <p:cNvSpPr>
            <a:spLocks noChangeArrowheads="1"/>
          </p:cNvSpPr>
          <p:nvPr/>
        </p:nvSpPr>
        <p:spPr bwMode="auto">
          <a:xfrm>
            <a:off x="0" y="1414463"/>
            <a:ext cx="9144000" cy="0"/>
          </a:xfrm>
          <a:prstGeom prst="rect">
            <a:avLst/>
          </a:prstGeom>
          <a:noFill/>
          <a:ln w="9525">
            <a:noFill/>
            <a:miter lim="800000"/>
            <a:headEnd/>
            <a:tailEnd/>
          </a:ln>
        </p:spPr>
        <p:txBody>
          <a:bodyPr wrap="none" anchor="ctr">
            <a:spAutoFit/>
          </a:bodyPr>
          <a:lstStyle/>
          <a:p>
            <a:endParaRPr lang="pl-PL"/>
          </a:p>
        </p:txBody>
      </p:sp>
      <p:graphicFrame>
        <p:nvGraphicFramePr>
          <p:cNvPr id="9218" name="Object 4"/>
          <p:cNvGraphicFramePr>
            <a:graphicFrameLocks noChangeAspect="1"/>
          </p:cNvGraphicFramePr>
          <p:nvPr/>
        </p:nvGraphicFramePr>
        <p:xfrm>
          <a:off x="684213" y="1628775"/>
          <a:ext cx="6192837" cy="4637088"/>
        </p:xfrm>
        <a:graphic>
          <a:graphicData uri="http://schemas.openxmlformats.org/presentationml/2006/ole">
            <p:oleObj spid="_x0000_s9218" name="Graph" r:id="rId3" imgW="5376600" imgH="4025160" progId="STATISTICA.Graph">
              <p:embed/>
            </p:oleObj>
          </a:graphicData>
        </a:graphic>
      </p:graphicFrame>
      <p:sp>
        <p:nvSpPr>
          <p:cNvPr id="9222" name="Rectangle 5"/>
          <p:cNvSpPr>
            <a:spLocks noChangeArrowheads="1"/>
          </p:cNvSpPr>
          <p:nvPr/>
        </p:nvSpPr>
        <p:spPr bwMode="auto">
          <a:xfrm>
            <a:off x="395288" y="5949950"/>
            <a:ext cx="7075487" cy="641350"/>
          </a:xfrm>
          <a:prstGeom prst="rect">
            <a:avLst/>
          </a:prstGeom>
          <a:noFill/>
          <a:ln w="9525">
            <a:noFill/>
            <a:miter lim="800000"/>
            <a:headEnd/>
            <a:tailEnd/>
          </a:ln>
        </p:spPr>
        <p:txBody>
          <a:bodyPr anchor="ctr">
            <a:spAutoFit/>
          </a:bodyPr>
          <a:lstStyle/>
          <a:p>
            <a:r>
              <a:rPr lang="pl-PL">
                <a:latin typeface="Calibri" pitchFamily="34" charset="0"/>
              </a:rPr>
              <a:t>Wykres powierzchniowy 3W: Rm [Mpa] względem przesycanie - prędkość chłodzenia i temperatura starzenia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30723" name="Rectangle 2"/>
          <p:cNvSpPr>
            <a:spLocks noGrp="1" noChangeArrowheads="1"/>
          </p:cNvSpPr>
          <p:nvPr>
            <p:ph type="title"/>
          </p:nvPr>
        </p:nvSpPr>
        <p:spPr/>
        <p:txBody>
          <a:bodyPr/>
          <a:lstStyle/>
          <a:p>
            <a:pPr eaLnBrk="1" hangingPunct="1"/>
            <a:r>
              <a:rPr lang="pl-PL" smtClean="0"/>
              <a:t>Badania wstępne </a:t>
            </a:r>
          </a:p>
        </p:txBody>
      </p:sp>
      <p:sp>
        <p:nvSpPr>
          <p:cNvPr id="30724" name="Rectangle 3"/>
          <p:cNvSpPr>
            <a:spLocks noGrp="1" noChangeArrowheads="1"/>
          </p:cNvSpPr>
          <p:nvPr>
            <p:ph type="body" idx="1"/>
          </p:nvPr>
        </p:nvSpPr>
        <p:spPr/>
        <p:txBody>
          <a:bodyPr/>
          <a:lstStyle/>
          <a:p>
            <a:pPr eaLnBrk="1" hangingPunct="1">
              <a:lnSpc>
                <a:spcPct val="90000"/>
              </a:lnSpc>
            </a:pPr>
            <a:r>
              <a:rPr lang="pl-PL" sz="2400" smtClean="0"/>
              <a:t>Celem badań wstępnych było znalezienie zależności pomiędzy poszczególnymi </a:t>
            </a:r>
            <a:r>
              <a:rPr lang="pl-PL" sz="2400" smtClean="0">
                <a:solidFill>
                  <a:schemeClr val="accent2"/>
                </a:solidFill>
              </a:rPr>
              <a:t>rodzajami ulepszania</a:t>
            </a:r>
            <a:r>
              <a:rPr lang="pl-PL" sz="2400" smtClean="0"/>
              <a:t> cieplnego, a w szczególności określenie, które z procesów mają najistotniejszy wpływ na wskazane </a:t>
            </a:r>
            <a:r>
              <a:rPr lang="pl-PL" sz="2400" smtClean="0">
                <a:solidFill>
                  <a:schemeClr val="accent2"/>
                </a:solidFill>
              </a:rPr>
              <a:t>właściwości mechaniczne</a:t>
            </a:r>
            <a:r>
              <a:rPr lang="pl-PL" sz="2400" smtClean="0"/>
              <a:t>.</a:t>
            </a:r>
          </a:p>
          <a:p>
            <a:pPr eaLnBrk="1" hangingPunct="1">
              <a:lnSpc>
                <a:spcPct val="90000"/>
              </a:lnSpc>
            </a:pPr>
            <a:r>
              <a:rPr lang="pl-PL" sz="2400" smtClean="0"/>
              <a:t>Model, zgodnie z zamierzeniami projektu, powinien umożliwić określenie powiązań (relacji) pomiędzy zastosowaną metodą modyfikacji oraz obróbki cieplnej </a:t>
            </a:r>
            <a:r>
              <a:rPr lang="pl-PL" sz="2400" smtClean="0">
                <a:solidFill>
                  <a:schemeClr val="accent2"/>
                </a:solidFill>
              </a:rPr>
              <a:t>stopów miedzi</a:t>
            </a:r>
            <a:r>
              <a:rPr lang="pl-PL" sz="2400" smtClean="0"/>
              <a:t> z parametrami fizycznymi metalu (wytrzymałość, wydłużenie, twardość).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10244" name="Rectangle 2"/>
          <p:cNvSpPr>
            <a:spLocks noChangeArrowheads="1"/>
          </p:cNvSpPr>
          <p:nvPr/>
        </p:nvSpPr>
        <p:spPr bwMode="auto">
          <a:xfrm>
            <a:off x="0" y="1414463"/>
            <a:ext cx="9144000" cy="0"/>
          </a:xfrm>
          <a:prstGeom prst="rect">
            <a:avLst/>
          </a:prstGeom>
          <a:noFill/>
          <a:ln w="9525">
            <a:noFill/>
            <a:miter lim="800000"/>
            <a:headEnd/>
            <a:tailEnd/>
          </a:ln>
        </p:spPr>
        <p:txBody>
          <a:bodyPr wrap="none" anchor="ctr">
            <a:spAutoFit/>
          </a:bodyPr>
          <a:lstStyle/>
          <a:p>
            <a:endParaRPr lang="pl-PL"/>
          </a:p>
        </p:txBody>
      </p:sp>
      <p:graphicFrame>
        <p:nvGraphicFramePr>
          <p:cNvPr id="10242" name="Object 3"/>
          <p:cNvGraphicFramePr>
            <a:graphicFrameLocks noChangeAspect="1"/>
          </p:cNvGraphicFramePr>
          <p:nvPr/>
        </p:nvGraphicFramePr>
        <p:xfrm>
          <a:off x="0" y="0"/>
          <a:ext cx="8748713" cy="6550025"/>
        </p:xfrm>
        <a:graphic>
          <a:graphicData uri="http://schemas.openxmlformats.org/presentationml/2006/ole">
            <p:oleObj spid="_x0000_s10242" name="Graph" r:id="rId3" imgW="5376600" imgH="4032360" progId="STATISTICA.Graph">
              <p:embed/>
            </p:oleObj>
          </a:graphicData>
        </a:graphic>
      </p:graphicFrame>
      <p:sp>
        <p:nvSpPr>
          <p:cNvPr id="10245" name="Rectangle 4"/>
          <p:cNvSpPr>
            <a:spLocks noChangeArrowheads="1"/>
          </p:cNvSpPr>
          <p:nvPr/>
        </p:nvSpPr>
        <p:spPr bwMode="auto">
          <a:xfrm>
            <a:off x="395288" y="6021388"/>
            <a:ext cx="7716837" cy="366712"/>
          </a:xfrm>
          <a:prstGeom prst="rect">
            <a:avLst/>
          </a:prstGeom>
          <a:noFill/>
          <a:ln w="9525">
            <a:noFill/>
            <a:miter lim="800000"/>
            <a:headEnd/>
            <a:tailEnd/>
          </a:ln>
        </p:spPr>
        <p:txBody>
          <a:bodyPr wrap="none" anchor="ctr">
            <a:spAutoFit/>
          </a:bodyPr>
          <a:lstStyle/>
          <a:p>
            <a:r>
              <a:rPr lang="pl-PL">
                <a:latin typeface="Calibri" pitchFamily="34" charset="0"/>
              </a:rPr>
              <a:t>R0,2</a:t>
            </a:r>
            <a:r>
              <a:rPr lang="pl-PL" b="1">
                <a:latin typeface="Calibri" pitchFamily="34" charset="0"/>
              </a:rPr>
              <a:t> </a:t>
            </a:r>
            <a:r>
              <a:rPr lang="pl-PL">
                <a:latin typeface="Calibri" pitchFamily="34" charset="0"/>
              </a:rPr>
              <a:t>[Mpa] względem przesycanie - prędkość chłodzenia i temperatura starzenia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11268" name="Rectangle 2"/>
          <p:cNvSpPr>
            <a:spLocks noGrp="1" noChangeArrowheads="1"/>
          </p:cNvSpPr>
          <p:nvPr>
            <p:ph type="body" idx="1"/>
          </p:nvPr>
        </p:nvSpPr>
        <p:spPr/>
        <p:txBody>
          <a:bodyPr/>
          <a:lstStyle/>
          <a:p>
            <a:pPr eaLnBrk="1" hangingPunct="1"/>
            <a:endParaRPr lang="pl-PL" smtClean="0"/>
          </a:p>
        </p:txBody>
      </p:sp>
      <p:graphicFrame>
        <p:nvGraphicFramePr>
          <p:cNvPr id="11266" name="Object 3"/>
          <p:cNvGraphicFramePr>
            <a:graphicFrameLocks noChangeAspect="1"/>
          </p:cNvGraphicFramePr>
          <p:nvPr/>
        </p:nvGraphicFramePr>
        <p:xfrm>
          <a:off x="250825" y="476250"/>
          <a:ext cx="8281988" cy="6227763"/>
        </p:xfrm>
        <a:graphic>
          <a:graphicData uri="http://schemas.openxmlformats.org/presentationml/2006/ole">
            <p:oleObj spid="_x0000_s11266" name="Graph" r:id="rId3" imgW="5262120" imgH="3951000" progId="STATISTICA.Graph">
              <p:embed/>
            </p:oleObj>
          </a:graphicData>
        </a:graphic>
      </p:graphicFrame>
      <p:sp>
        <p:nvSpPr>
          <p:cNvPr id="11269" name="Rectangle 4"/>
          <p:cNvSpPr>
            <a:spLocks noChangeArrowheads="1"/>
          </p:cNvSpPr>
          <p:nvPr/>
        </p:nvSpPr>
        <p:spPr bwMode="auto">
          <a:xfrm>
            <a:off x="250825" y="6165850"/>
            <a:ext cx="7748588" cy="366713"/>
          </a:xfrm>
          <a:prstGeom prst="rect">
            <a:avLst/>
          </a:prstGeom>
          <a:noFill/>
          <a:ln w="9525">
            <a:noFill/>
            <a:miter lim="800000"/>
            <a:headEnd/>
            <a:tailEnd/>
          </a:ln>
        </p:spPr>
        <p:txBody>
          <a:bodyPr wrap="none" anchor="ctr">
            <a:spAutoFit/>
          </a:bodyPr>
          <a:lstStyle/>
          <a:p>
            <a:r>
              <a:rPr lang="pl-PL">
                <a:latin typeface="Calibri" pitchFamily="34" charset="0"/>
              </a:rPr>
              <a:t>R0,2 względem Hartowanie - Prędkosc Studzenia i Starzenie - Prędkosc studzenia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39939" name="Rectangle 2"/>
          <p:cNvSpPr>
            <a:spLocks noGrp="1" noChangeArrowheads="1"/>
          </p:cNvSpPr>
          <p:nvPr>
            <p:ph type="title"/>
          </p:nvPr>
        </p:nvSpPr>
        <p:spPr/>
        <p:txBody>
          <a:bodyPr/>
          <a:lstStyle/>
          <a:p>
            <a:pPr eaLnBrk="1" hangingPunct="1"/>
            <a:r>
              <a:rPr lang="pl-PL" smtClean="0"/>
              <a:t>Wizualizacja skategoryzowana </a:t>
            </a:r>
          </a:p>
        </p:txBody>
      </p:sp>
      <p:sp>
        <p:nvSpPr>
          <p:cNvPr id="39940" name="Rectangle 3"/>
          <p:cNvSpPr>
            <a:spLocks noGrp="1" noChangeArrowheads="1"/>
          </p:cNvSpPr>
          <p:nvPr>
            <p:ph type="body" idx="1"/>
          </p:nvPr>
        </p:nvSpPr>
        <p:spPr/>
        <p:txBody>
          <a:bodyPr/>
          <a:lstStyle/>
          <a:p>
            <a:pPr eaLnBrk="1" hangingPunct="1"/>
            <a:r>
              <a:rPr lang="pl-PL" sz="2400" smtClean="0"/>
              <a:t>Następnym krokiem wizualizacji jest ukazanie zależności wartości zmiennych zależnych od </a:t>
            </a:r>
            <a:r>
              <a:rPr lang="pl-PL" sz="2400" smtClean="0">
                <a:solidFill>
                  <a:schemeClr val="accent2"/>
                </a:solidFill>
              </a:rPr>
              <a:t>poszczególnych kategorii</a:t>
            </a:r>
            <a:r>
              <a:rPr lang="pl-PL" sz="2400" smtClean="0"/>
              <a:t> zmiennej niezależnej.  Pozwala to w większym stopniu ukazać zmienność wartości.</a:t>
            </a:r>
          </a:p>
          <a:p>
            <a:pPr eaLnBrk="1" hangingPunct="1"/>
            <a:r>
              <a:rPr lang="pl-PL" sz="2400" smtClean="0"/>
              <a:t>Ustalono, że Rm oraz R</a:t>
            </a:r>
            <a:r>
              <a:rPr lang="pl-PL" sz="2400" baseline="-25000" smtClean="0"/>
              <a:t>0,2</a:t>
            </a:r>
            <a:r>
              <a:rPr lang="pl-PL" sz="2400" smtClean="0"/>
              <a:t> są zależne od szybkości chłodzenia po przesycaniu, a Rm ponadto od temperatury starzenia oraz szybkości studzenia przy starzeniu.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40963" name="Rectangle 2"/>
          <p:cNvSpPr>
            <a:spLocks noGrp="1" noChangeArrowheads="1"/>
          </p:cNvSpPr>
          <p:nvPr>
            <p:ph type="title"/>
          </p:nvPr>
        </p:nvSpPr>
        <p:spPr/>
        <p:txBody>
          <a:bodyPr/>
          <a:lstStyle/>
          <a:p>
            <a:pPr eaLnBrk="1" hangingPunct="1"/>
            <a:endParaRPr lang="pl-PL" smtClean="0"/>
          </a:p>
        </p:txBody>
      </p:sp>
      <p:sp>
        <p:nvSpPr>
          <p:cNvPr id="40964" name="Rectangle 3"/>
          <p:cNvSpPr>
            <a:spLocks noGrp="1" noChangeArrowheads="1"/>
          </p:cNvSpPr>
          <p:nvPr>
            <p:ph type="body" idx="1"/>
          </p:nvPr>
        </p:nvSpPr>
        <p:spPr/>
        <p:txBody>
          <a:bodyPr/>
          <a:lstStyle/>
          <a:p>
            <a:pPr eaLnBrk="1" hangingPunct="1"/>
            <a:endParaRPr lang="pl-PL" smtClean="0"/>
          </a:p>
        </p:txBody>
      </p:sp>
      <p:pic>
        <p:nvPicPr>
          <p:cNvPr id="40965" name="Picture 4"/>
          <p:cNvPicPr>
            <a:picLocks noChangeAspect="1" noChangeArrowheads="1"/>
          </p:cNvPicPr>
          <p:nvPr/>
        </p:nvPicPr>
        <p:blipFill>
          <a:blip r:embed="rId2" cstate="print"/>
          <a:srcRect/>
          <a:stretch>
            <a:fillRect/>
          </a:stretch>
        </p:blipFill>
        <p:spPr bwMode="auto">
          <a:xfrm>
            <a:off x="0" y="0"/>
            <a:ext cx="9144000" cy="5954713"/>
          </a:xfrm>
          <a:prstGeom prst="rect">
            <a:avLst/>
          </a:prstGeom>
          <a:noFill/>
          <a:ln w="9525">
            <a:noFill/>
            <a:miter lim="800000"/>
            <a:headEnd/>
            <a:tailEnd/>
          </a:ln>
        </p:spPr>
      </p:pic>
      <p:sp>
        <p:nvSpPr>
          <p:cNvPr id="40966" name="Rectangle 5"/>
          <p:cNvSpPr>
            <a:spLocks noChangeArrowheads="1"/>
          </p:cNvSpPr>
          <p:nvPr/>
        </p:nvSpPr>
        <p:spPr bwMode="auto">
          <a:xfrm>
            <a:off x="1042988" y="6092825"/>
            <a:ext cx="6443662" cy="366713"/>
          </a:xfrm>
          <a:prstGeom prst="rect">
            <a:avLst/>
          </a:prstGeom>
          <a:noFill/>
          <a:ln w="9525">
            <a:noFill/>
            <a:miter lim="800000"/>
            <a:headEnd/>
            <a:tailEnd/>
          </a:ln>
        </p:spPr>
        <p:txBody>
          <a:bodyPr wrap="none" anchor="ctr">
            <a:spAutoFit/>
          </a:bodyPr>
          <a:lstStyle/>
          <a:p>
            <a:r>
              <a:rPr lang="pl-PL">
                <a:latin typeface="Calibri" pitchFamily="34" charset="0"/>
              </a:rPr>
              <a:t>Etykiety poszczególnych próbek o granicznych wartościach Rm, R</a:t>
            </a:r>
            <a:r>
              <a:rPr lang="pl-PL" baseline="-25000">
                <a:latin typeface="Calibri" pitchFamily="34" charset="0"/>
              </a:rPr>
              <a:t>0,2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sp>
        <p:nvSpPr>
          <p:cNvPr id="41987" name="Rectangle 2"/>
          <p:cNvSpPr>
            <a:spLocks noGrp="1" noChangeArrowheads="1"/>
          </p:cNvSpPr>
          <p:nvPr>
            <p:ph type="body" idx="1"/>
          </p:nvPr>
        </p:nvSpPr>
        <p:spPr>
          <a:xfrm>
            <a:off x="468313" y="1208088"/>
            <a:ext cx="8229600" cy="4381500"/>
          </a:xfrm>
        </p:spPr>
        <p:txBody>
          <a:bodyPr/>
          <a:lstStyle/>
          <a:p>
            <a:pPr eaLnBrk="1" hangingPunct="1">
              <a:lnSpc>
                <a:spcPct val="80000"/>
              </a:lnSpc>
            </a:pPr>
            <a:r>
              <a:rPr lang="pl-PL" sz="2400" smtClean="0"/>
              <a:t>Na wykresie zaznaczono wyniki badań poszczególnych próbek (numer obserwacji). Oznaczono wartości krańcowe etykietami, nawet analizując wzrokowo można stwierdzić, że dla </a:t>
            </a:r>
            <a:r>
              <a:rPr lang="pl-PL" sz="2400" smtClean="0">
                <a:solidFill>
                  <a:schemeClr val="accent2"/>
                </a:solidFill>
              </a:rPr>
              <a:t>Rm najwyższe wartości przyjmują te próbki, które przeszły przesycanie (H2),</a:t>
            </a:r>
            <a:r>
              <a:rPr lang="pl-PL" sz="2400" smtClean="0"/>
              <a:t> a najniższe po przesycaniu H3. W przypadku R</a:t>
            </a:r>
            <a:r>
              <a:rPr lang="pl-PL" sz="2400" baseline="-25000" smtClean="0"/>
              <a:t>0,2</a:t>
            </a:r>
            <a:r>
              <a:rPr lang="pl-PL" sz="2400" smtClean="0"/>
              <a:t> najniższe wartości przyjmują te próbki, które przeszły przesycanie H3. </a:t>
            </a:r>
          </a:p>
          <a:p>
            <a:pPr eaLnBrk="1" hangingPunct="1">
              <a:lnSpc>
                <a:spcPct val="80000"/>
              </a:lnSpc>
            </a:pPr>
            <a:r>
              <a:rPr lang="pl-PL" sz="2400" smtClean="0"/>
              <a:t>Dla lepszego zobrazowania tych zależności posłużono się histogramami skategoryzowanymi Histogramy nie pozwalają jeszcze zbudować modelu decyzyjnego, ale w znacznym stopniu tłumaczą wpływ poszczególnych kategorii zmiennych na wyniki właściwości mechanicznych.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pPr>
              <a:defRPr/>
            </a:pPr>
            <a:r>
              <a:rPr lang="pl-PL"/>
              <a:t>KISIM, WIMiIP, AGH</a:t>
            </a:r>
          </a:p>
        </p:txBody>
      </p:sp>
      <p:sp>
        <p:nvSpPr>
          <p:cNvPr id="12293" name="Rectangle 2"/>
          <p:cNvSpPr>
            <a:spLocks noChangeArrowheads="1"/>
          </p:cNvSpPr>
          <p:nvPr/>
        </p:nvSpPr>
        <p:spPr bwMode="auto">
          <a:xfrm>
            <a:off x="0" y="1500188"/>
            <a:ext cx="9144000" cy="0"/>
          </a:xfrm>
          <a:prstGeom prst="rect">
            <a:avLst/>
          </a:prstGeom>
          <a:noFill/>
          <a:ln w="9525">
            <a:noFill/>
            <a:miter lim="800000"/>
            <a:headEnd/>
            <a:tailEnd/>
          </a:ln>
        </p:spPr>
        <p:txBody>
          <a:bodyPr wrap="none" anchor="ctr">
            <a:spAutoFit/>
          </a:bodyPr>
          <a:lstStyle/>
          <a:p>
            <a:endParaRPr lang="pl-PL"/>
          </a:p>
        </p:txBody>
      </p:sp>
      <p:graphicFrame>
        <p:nvGraphicFramePr>
          <p:cNvPr id="12290" name="Object 3"/>
          <p:cNvGraphicFramePr>
            <a:graphicFrameLocks noChangeAspect="1"/>
          </p:cNvGraphicFramePr>
          <p:nvPr/>
        </p:nvGraphicFramePr>
        <p:xfrm>
          <a:off x="179388" y="763588"/>
          <a:ext cx="7848600" cy="5875337"/>
        </p:xfrm>
        <a:graphic>
          <a:graphicData uri="http://schemas.openxmlformats.org/presentationml/2006/ole">
            <p:oleObj spid="_x0000_s12290" name="Graph" r:id="rId3" imgW="5148000" imgH="3860640" progId="STATISTICA.Graph">
              <p:embed/>
            </p:oleObj>
          </a:graphicData>
        </a:graphic>
      </p:graphicFrame>
      <p:sp>
        <p:nvSpPr>
          <p:cNvPr id="12294" name="Rectangle 4"/>
          <p:cNvSpPr>
            <a:spLocks noChangeArrowheads="1"/>
          </p:cNvSpPr>
          <p:nvPr/>
        </p:nvSpPr>
        <p:spPr bwMode="auto">
          <a:xfrm>
            <a:off x="0" y="274638"/>
            <a:ext cx="9144000" cy="641350"/>
          </a:xfrm>
          <a:prstGeom prst="rect">
            <a:avLst/>
          </a:prstGeom>
          <a:noFill/>
          <a:ln w="9525">
            <a:noFill/>
            <a:miter lim="800000"/>
            <a:headEnd/>
            <a:tailEnd/>
          </a:ln>
        </p:spPr>
        <p:txBody>
          <a:bodyPr anchor="ctr">
            <a:spAutoFit/>
          </a:bodyPr>
          <a:lstStyle/>
          <a:p>
            <a:pPr algn="ctr">
              <a:tabLst>
                <a:tab pos="228600" algn="l"/>
              </a:tabLst>
            </a:pPr>
            <a:r>
              <a:rPr lang="pl-PL">
                <a:latin typeface="Calibri" pitchFamily="34" charset="0"/>
              </a:rPr>
              <a:t>Histogramy skategoryzowane:</a:t>
            </a:r>
            <a:br>
              <a:rPr lang="pl-PL">
                <a:latin typeface="Calibri" pitchFamily="34" charset="0"/>
              </a:rPr>
            </a:br>
            <a:r>
              <a:rPr lang="pl-PL">
                <a:latin typeface="Calibri" pitchFamily="34" charset="0"/>
              </a:rPr>
              <a:t>Rm [Mpa]; kategorie względem przesycanie - prędkość chłodzenia</a:t>
            </a:r>
          </a:p>
        </p:txBody>
      </p:sp>
      <p:sp>
        <p:nvSpPr>
          <p:cNvPr id="12295" name="Rectangle 5"/>
          <p:cNvSpPr>
            <a:spLocks noChangeArrowheads="1"/>
          </p:cNvSpPr>
          <p:nvPr/>
        </p:nvSpPr>
        <p:spPr bwMode="auto">
          <a:xfrm>
            <a:off x="0" y="1457325"/>
            <a:ext cx="9144000" cy="0"/>
          </a:xfrm>
          <a:prstGeom prst="rect">
            <a:avLst/>
          </a:prstGeom>
          <a:noFill/>
          <a:ln w="9525">
            <a:noFill/>
            <a:miter lim="800000"/>
            <a:headEnd/>
            <a:tailEnd/>
          </a:ln>
        </p:spPr>
        <p:txBody>
          <a:bodyPr wrap="none" anchor="ctr">
            <a:spAutoFit/>
          </a:bodyPr>
          <a:lstStyle/>
          <a:p>
            <a:endParaRPr lang="pl-PL"/>
          </a:p>
        </p:txBody>
      </p:sp>
      <p:graphicFrame>
        <p:nvGraphicFramePr>
          <p:cNvPr id="12291" name="Object 6"/>
          <p:cNvGraphicFramePr>
            <a:graphicFrameLocks noChangeAspect="1"/>
          </p:cNvGraphicFramePr>
          <p:nvPr/>
        </p:nvGraphicFramePr>
        <p:xfrm>
          <a:off x="4787900" y="3644900"/>
          <a:ext cx="4105275" cy="3079750"/>
        </p:xfrm>
        <a:graphic>
          <a:graphicData uri="http://schemas.openxmlformats.org/presentationml/2006/ole">
            <p:oleObj spid="_x0000_s12291" name="Graph" r:id="rId4" imgW="5262120" imgH="3946680" progId="STATISTICA.Graph">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pPr>
              <a:defRPr/>
            </a:pPr>
            <a:r>
              <a:rPr lang="pl-PL"/>
              <a:t>KISIM, WIMiIP, AGH</a:t>
            </a:r>
          </a:p>
        </p:txBody>
      </p:sp>
      <p:sp>
        <p:nvSpPr>
          <p:cNvPr id="13317" name="Rectangle 2"/>
          <p:cNvSpPr>
            <a:spLocks noGrp="1" noChangeArrowheads="1"/>
          </p:cNvSpPr>
          <p:nvPr>
            <p:ph type="title"/>
          </p:nvPr>
        </p:nvSpPr>
        <p:spPr>
          <a:xfrm>
            <a:off x="900113" y="188913"/>
            <a:ext cx="7488237" cy="174625"/>
          </a:xfrm>
        </p:spPr>
        <p:txBody>
          <a:bodyPr/>
          <a:lstStyle/>
          <a:p>
            <a:pPr eaLnBrk="1" hangingPunct="1"/>
            <a:r>
              <a:rPr lang="pl-PL" sz="1600" smtClean="0"/>
              <a:t>R</a:t>
            </a:r>
            <a:r>
              <a:rPr lang="pl-PL" sz="1600" baseline="-25000" smtClean="0"/>
              <a:t>0,2</a:t>
            </a:r>
            <a:r>
              <a:rPr lang="pl-PL" sz="1600" b="1" smtClean="0"/>
              <a:t> </a:t>
            </a:r>
            <a:r>
              <a:rPr lang="pl-PL" sz="1600" smtClean="0"/>
              <a:t>[Mpa]; kategorie względem przesycanie - prędkość chłodzenia </a:t>
            </a:r>
          </a:p>
        </p:txBody>
      </p:sp>
      <p:sp>
        <p:nvSpPr>
          <p:cNvPr id="13318" name="Rectangle 3"/>
          <p:cNvSpPr>
            <a:spLocks noChangeArrowheads="1"/>
          </p:cNvSpPr>
          <p:nvPr/>
        </p:nvSpPr>
        <p:spPr bwMode="auto">
          <a:xfrm>
            <a:off x="0" y="1528763"/>
            <a:ext cx="9144000" cy="0"/>
          </a:xfrm>
          <a:prstGeom prst="rect">
            <a:avLst/>
          </a:prstGeom>
          <a:noFill/>
          <a:ln w="9525">
            <a:noFill/>
            <a:miter lim="800000"/>
            <a:headEnd/>
            <a:tailEnd/>
          </a:ln>
        </p:spPr>
        <p:txBody>
          <a:bodyPr wrap="none" anchor="ctr">
            <a:spAutoFit/>
          </a:bodyPr>
          <a:lstStyle/>
          <a:p>
            <a:endParaRPr lang="pl-PL"/>
          </a:p>
        </p:txBody>
      </p:sp>
      <p:graphicFrame>
        <p:nvGraphicFramePr>
          <p:cNvPr id="13314" name="Object 4"/>
          <p:cNvGraphicFramePr>
            <a:graphicFrameLocks noChangeAspect="1"/>
          </p:cNvGraphicFramePr>
          <p:nvPr/>
        </p:nvGraphicFramePr>
        <p:xfrm>
          <a:off x="250825" y="981075"/>
          <a:ext cx="6481763" cy="4860925"/>
        </p:xfrm>
        <a:graphic>
          <a:graphicData uri="http://schemas.openxmlformats.org/presentationml/2006/ole">
            <p:oleObj spid="_x0000_s13314" name="Graph" r:id="rId3" imgW="5262120" imgH="3939480" progId="STATISTICA.Graph">
              <p:embed/>
            </p:oleObj>
          </a:graphicData>
        </a:graphic>
      </p:graphicFrame>
      <p:sp>
        <p:nvSpPr>
          <p:cNvPr id="13319" name="Rectangle 5"/>
          <p:cNvSpPr>
            <a:spLocks noChangeArrowheads="1"/>
          </p:cNvSpPr>
          <p:nvPr/>
        </p:nvSpPr>
        <p:spPr bwMode="auto">
          <a:xfrm>
            <a:off x="0" y="1457325"/>
            <a:ext cx="9144000" cy="0"/>
          </a:xfrm>
          <a:prstGeom prst="rect">
            <a:avLst/>
          </a:prstGeom>
          <a:noFill/>
          <a:ln w="9525">
            <a:noFill/>
            <a:miter lim="800000"/>
            <a:headEnd/>
            <a:tailEnd/>
          </a:ln>
        </p:spPr>
        <p:txBody>
          <a:bodyPr wrap="none" anchor="ctr">
            <a:spAutoFit/>
          </a:bodyPr>
          <a:lstStyle/>
          <a:p>
            <a:endParaRPr lang="pl-PL"/>
          </a:p>
        </p:txBody>
      </p:sp>
      <p:graphicFrame>
        <p:nvGraphicFramePr>
          <p:cNvPr id="13315" name="Object 6"/>
          <p:cNvGraphicFramePr>
            <a:graphicFrameLocks noChangeAspect="1"/>
          </p:cNvGraphicFramePr>
          <p:nvPr/>
        </p:nvGraphicFramePr>
        <p:xfrm>
          <a:off x="4284663" y="3500438"/>
          <a:ext cx="4249737" cy="3187700"/>
        </p:xfrm>
        <a:graphic>
          <a:graphicData uri="http://schemas.openxmlformats.org/presentationml/2006/ole">
            <p:oleObj spid="_x0000_s13315" name="Graph" r:id="rId4" imgW="5262120" imgH="3946680" progId="STATISTICA.Graph">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3"/>
          <p:cNvSpPr>
            <a:spLocks noGrp="1"/>
          </p:cNvSpPr>
          <p:nvPr>
            <p:ph type="ftr" sz="quarter" idx="10"/>
          </p:nvPr>
        </p:nvSpPr>
        <p:spPr/>
        <p:txBody>
          <a:bodyPr/>
          <a:lstStyle/>
          <a:p>
            <a:pPr>
              <a:defRPr/>
            </a:pPr>
            <a:r>
              <a:rPr lang="pl-PL"/>
              <a:t>KISIM, WIMiIP, AGH</a:t>
            </a:r>
          </a:p>
        </p:txBody>
      </p:sp>
      <p:sp>
        <p:nvSpPr>
          <p:cNvPr id="14341" name="Rectangle 2"/>
          <p:cNvSpPr>
            <a:spLocks noGrp="1" noChangeArrowheads="1"/>
          </p:cNvSpPr>
          <p:nvPr>
            <p:ph type="title"/>
          </p:nvPr>
        </p:nvSpPr>
        <p:spPr/>
        <p:txBody>
          <a:bodyPr/>
          <a:lstStyle/>
          <a:p>
            <a:pPr eaLnBrk="1" hangingPunct="1"/>
            <a:endParaRPr lang="pl-PL" smtClean="0"/>
          </a:p>
        </p:txBody>
      </p:sp>
      <p:sp>
        <p:nvSpPr>
          <p:cNvPr id="14342" name="Rectangle 3"/>
          <p:cNvSpPr>
            <a:spLocks noGrp="1" noChangeArrowheads="1"/>
          </p:cNvSpPr>
          <p:nvPr>
            <p:ph type="body" idx="1"/>
          </p:nvPr>
        </p:nvSpPr>
        <p:spPr/>
        <p:txBody>
          <a:bodyPr/>
          <a:lstStyle/>
          <a:p>
            <a:pPr eaLnBrk="1" hangingPunct="1"/>
            <a:endParaRPr lang="pl-PL" smtClean="0"/>
          </a:p>
        </p:txBody>
      </p:sp>
      <p:sp>
        <p:nvSpPr>
          <p:cNvPr id="14343" name="Rectangle 4"/>
          <p:cNvSpPr>
            <a:spLocks noChangeArrowheads="1"/>
          </p:cNvSpPr>
          <p:nvPr/>
        </p:nvSpPr>
        <p:spPr bwMode="auto">
          <a:xfrm>
            <a:off x="0" y="1543050"/>
            <a:ext cx="9144000" cy="0"/>
          </a:xfrm>
          <a:prstGeom prst="rect">
            <a:avLst/>
          </a:prstGeom>
          <a:noFill/>
          <a:ln w="9525">
            <a:noFill/>
            <a:miter lim="800000"/>
            <a:headEnd/>
            <a:tailEnd/>
          </a:ln>
        </p:spPr>
        <p:txBody>
          <a:bodyPr wrap="none" anchor="ctr">
            <a:spAutoFit/>
          </a:bodyPr>
          <a:lstStyle/>
          <a:p>
            <a:endParaRPr lang="pl-PL"/>
          </a:p>
        </p:txBody>
      </p:sp>
      <p:graphicFrame>
        <p:nvGraphicFramePr>
          <p:cNvPr id="14338" name="Object 5"/>
          <p:cNvGraphicFramePr>
            <a:graphicFrameLocks noChangeAspect="1"/>
          </p:cNvGraphicFramePr>
          <p:nvPr/>
        </p:nvGraphicFramePr>
        <p:xfrm>
          <a:off x="0" y="0"/>
          <a:ext cx="8243888" cy="6183313"/>
        </p:xfrm>
        <a:graphic>
          <a:graphicData uri="http://schemas.openxmlformats.org/presentationml/2006/ole">
            <p:oleObj spid="_x0000_s14338" name="Graph" r:id="rId3" imgW="5033520" imgH="3768120" progId="STATISTICA.Graph">
              <p:embed/>
            </p:oleObj>
          </a:graphicData>
        </a:graphic>
      </p:graphicFrame>
      <p:sp>
        <p:nvSpPr>
          <p:cNvPr id="14344" name="Rectangle 6"/>
          <p:cNvSpPr>
            <a:spLocks noChangeArrowheads="1"/>
          </p:cNvSpPr>
          <p:nvPr/>
        </p:nvSpPr>
        <p:spPr bwMode="auto">
          <a:xfrm>
            <a:off x="0" y="1543050"/>
            <a:ext cx="9144000" cy="0"/>
          </a:xfrm>
          <a:prstGeom prst="rect">
            <a:avLst/>
          </a:prstGeom>
          <a:noFill/>
          <a:ln w="9525">
            <a:noFill/>
            <a:miter lim="800000"/>
            <a:headEnd/>
            <a:tailEnd/>
          </a:ln>
        </p:spPr>
        <p:txBody>
          <a:bodyPr wrap="none" anchor="ctr">
            <a:spAutoFit/>
          </a:bodyPr>
          <a:lstStyle/>
          <a:p>
            <a:endParaRPr lang="pl-PL"/>
          </a:p>
        </p:txBody>
      </p:sp>
      <p:graphicFrame>
        <p:nvGraphicFramePr>
          <p:cNvPr id="14339" name="Object 7"/>
          <p:cNvGraphicFramePr>
            <a:graphicFrameLocks noChangeAspect="1"/>
          </p:cNvGraphicFramePr>
          <p:nvPr/>
        </p:nvGraphicFramePr>
        <p:xfrm>
          <a:off x="4572000" y="3409950"/>
          <a:ext cx="4381500" cy="3286125"/>
        </p:xfrm>
        <a:graphic>
          <a:graphicData uri="http://schemas.openxmlformats.org/presentationml/2006/ole">
            <p:oleObj spid="_x0000_s14339" name="Graph" r:id="rId4" imgW="5033520" imgH="3774960" progId="STATISTICA.Graph">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stopki 3"/>
          <p:cNvSpPr>
            <a:spLocks noGrp="1"/>
          </p:cNvSpPr>
          <p:nvPr>
            <p:ph type="ftr" sz="quarter" idx="10"/>
          </p:nvPr>
        </p:nvSpPr>
        <p:spPr/>
        <p:txBody>
          <a:bodyPr/>
          <a:lstStyle/>
          <a:p>
            <a:pPr>
              <a:defRPr/>
            </a:pPr>
            <a:r>
              <a:rPr lang="pl-PL"/>
              <a:t>KISIM, WIMiIP, AGH</a:t>
            </a:r>
          </a:p>
        </p:txBody>
      </p:sp>
      <p:sp>
        <p:nvSpPr>
          <p:cNvPr id="15366" name="Rectangle 2"/>
          <p:cNvSpPr>
            <a:spLocks noGrp="1" noChangeArrowheads="1"/>
          </p:cNvSpPr>
          <p:nvPr>
            <p:ph type="title"/>
          </p:nvPr>
        </p:nvSpPr>
        <p:spPr>
          <a:xfrm>
            <a:off x="179388" y="0"/>
            <a:ext cx="8964612" cy="620713"/>
          </a:xfrm>
        </p:spPr>
        <p:txBody>
          <a:bodyPr/>
          <a:lstStyle/>
          <a:p>
            <a:pPr marL="838200" indent="-838200" eaLnBrk="1" hangingPunct="1"/>
            <a:r>
              <a:rPr lang="pl-PL" sz="1600" b="1" smtClean="0"/>
              <a:t>Badanie związków pomiędzy zmiennymi zależnymi</a:t>
            </a:r>
          </a:p>
        </p:txBody>
      </p:sp>
      <p:sp>
        <p:nvSpPr>
          <p:cNvPr id="15367" name="Rectangle 3"/>
          <p:cNvSpPr>
            <a:spLocks noGrp="1" noChangeArrowheads="1"/>
          </p:cNvSpPr>
          <p:nvPr>
            <p:ph type="body" idx="1"/>
          </p:nvPr>
        </p:nvSpPr>
        <p:spPr>
          <a:xfrm>
            <a:off x="179388" y="2924175"/>
            <a:ext cx="8147050" cy="1905000"/>
          </a:xfrm>
        </p:spPr>
        <p:txBody>
          <a:bodyPr/>
          <a:lstStyle/>
          <a:p>
            <a:pPr eaLnBrk="1" hangingPunct="1">
              <a:lnSpc>
                <a:spcPct val="80000"/>
              </a:lnSpc>
            </a:pPr>
            <a:r>
              <a:rPr lang="pl-PL" sz="2400" smtClean="0"/>
              <a:t>badanie korelacji pomiędzy wytrzymałością a umowną granicą plastyczności wskazuje na istnienie pomiędzy tymi zmiennymi istotnej statystycznie korelacji. Współczynnik korelacji wynosi r=0,47 (korelacja przeciętna) </a:t>
            </a:r>
          </a:p>
        </p:txBody>
      </p:sp>
      <p:sp>
        <p:nvSpPr>
          <p:cNvPr id="15368" name="Rectangle 4"/>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pl-PL"/>
          </a:p>
        </p:txBody>
      </p:sp>
      <p:graphicFrame>
        <p:nvGraphicFramePr>
          <p:cNvPr id="15362" name="Object 5"/>
          <p:cNvGraphicFramePr>
            <a:graphicFrameLocks noChangeAspect="1"/>
          </p:cNvGraphicFramePr>
          <p:nvPr/>
        </p:nvGraphicFramePr>
        <p:xfrm>
          <a:off x="250825" y="692150"/>
          <a:ext cx="6985000" cy="2103438"/>
        </p:xfrm>
        <a:graphic>
          <a:graphicData uri="http://schemas.openxmlformats.org/presentationml/2006/ole">
            <p:oleObj spid="_x0000_s15362" name="Spreadsheet" r:id="rId3" imgW="3352800" imgH="1009650" progId="STATISTICA.Spreadsheet">
              <p:embed/>
            </p:oleObj>
          </a:graphicData>
        </a:graphic>
      </p:graphicFrame>
      <p:sp>
        <p:nvSpPr>
          <p:cNvPr id="15369" name="Rectangle 6"/>
          <p:cNvSpPr>
            <a:spLocks noChangeArrowheads="1"/>
          </p:cNvSpPr>
          <p:nvPr/>
        </p:nvSpPr>
        <p:spPr bwMode="auto">
          <a:xfrm>
            <a:off x="250825" y="4797425"/>
            <a:ext cx="7148513" cy="366713"/>
          </a:xfrm>
          <a:prstGeom prst="rect">
            <a:avLst/>
          </a:prstGeom>
          <a:noFill/>
          <a:ln w="9525">
            <a:noFill/>
            <a:miter lim="800000"/>
            <a:headEnd/>
            <a:tailEnd/>
          </a:ln>
        </p:spPr>
        <p:txBody>
          <a:bodyPr wrap="none" anchor="ctr">
            <a:spAutoFit/>
          </a:bodyPr>
          <a:lstStyle/>
          <a:p>
            <a:pPr algn="just"/>
            <a:r>
              <a:rPr lang="pl-PL">
                <a:latin typeface="Calibri" pitchFamily="34" charset="0"/>
              </a:rPr>
              <a:t>Nie zauważono korelacji pomiędzy wydłużeniem, a wytrzymałością (Rm-A):</a:t>
            </a:r>
          </a:p>
        </p:txBody>
      </p:sp>
      <p:sp>
        <p:nvSpPr>
          <p:cNvPr id="15370" name="Rectangle 7"/>
          <p:cNvSpPr>
            <a:spLocks noChangeArrowheads="1"/>
          </p:cNvSpPr>
          <p:nvPr/>
        </p:nvSpPr>
        <p:spPr bwMode="auto">
          <a:xfrm>
            <a:off x="323850" y="5089525"/>
            <a:ext cx="8569325" cy="641350"/>
          </a:xfrm>
          <a:prstGeom prst="rect">
            <a:avLst/>
          </a:prstGeom>
          <a:noFill/>
          <a:ln w="9525">
            <a:noFill/>
            <a:miter lim="800000"/>
            <a:headEnd/>
            <a:tailEnd/>
          </a:ln>
        </p:spPr>
        <p:txBody>
          <a:bodyPr anchor="ctr">
            <a:spAutoFit/>
          </a:bodyPr>
          <a:lstStyle/>
          <a:p>
            <a:pPr algn="just"/>
            <a:r>
              <a:rPr lang="pl-PL">
                <a:latin typeface="Calibri" pitchFamily="34" charset="0"/>
              </a:rPr>
              <a:t>Nie stwierdzono również korelacji pomiędzy umowną granicą plastyczności a wydłużeniem (</a:t>
            </a:r>
            <a:r>
              <a:rPr lang="pl-PL" b="1">
                <a:latin typeface="Calibri" pitchFamily="34" charset="0"/>
              </a:rPr>
              <a:t>R</a:t>
            </a:r>
            <a:r>
              <a:rPr lang="pl-PL" b="1" baseline="-25000">
                <a:latin typeface="Calibri" pitchFamily="34" charset="0"/>
              </a:rPr>
              <a:t>0,2</a:t>
            </a:r>
            <a:r>
              <a:rPr lang="pl-PL" b="1">
                <a:latin typeface="Calibri" pitchFamily="34" charset="0"/>
              </a:rPr>
              <a:t>-A</a:t>
            </a:r>
            <a:r>
              <a:rPr lang="pl-PL">
                <a:latin typeface="Calibri" pitchFamily="34" charset="0"/>
              </a:rPr>
              <a:t>)</a:t>
            </a:r>
          </a:p>
        </p:txBody>
      </p:sp>
      <p:sp>
        <p:nvSpPr>
          <p:cNvPr id="15371" name="Rectangle 8"/>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pl-PL"/>
          </a:p>
        </p:txBody>
      </p:sp>
      <p:graphicFrame>
        <p:nvGraphicFramePr>
          <p:cNvPr id="15363" name="Object 9"/>
          <p:cNvGraphicFramePr>
            <a:graphicFrameLocks noChangeAspect="1"/>
          </p:cNvGraphicFramePr>
          <p:nvPr/>
        </p:nvGraphicFramePr>
        <p:xfrm>
          <a:off x="468313" y="5734050"/>
          <a:ext cx="3352800" cy="1009650"/>
        </p:xfrm>
        <a:graphic>
          <a:graphicData uri="http://schemas.openxmlformats.org/presentationml/2006/ole">
            <p:oleObj spid="_x0000_s15363" name="Spreadsheet" r:id="rId4" imgW="3352800" imgH="1009650" progId="STATISTICA.Spreadsheet">
              <p:embed/>
            </p:oleObj>
          </a:graphicData>
        </a:graphic>
      </p:graphicFrame>
      <p:sp>
        <p:nvSpPr>
          <p:cNvPr id="15372" name="Rectangle 10"/>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pl-PL"/>
          </a:p>
        </p:txBody>
      </p:sp>
      <p:graphicFrame>
        <p:nvGraphicFramePr>
          <p:cNvPr id="15364" name="Object 11"/>
          <p:cNvGraphicFramePr>
            <a:graphicFrameLocks noChangeAspect="1"/>
          </p:cNvGraphicFramePr>
          <p:nvPr/>
        </p:nvGraphicFramePr>
        <p:xfrm>
          <a:off x="4211638" y="5734050"/>
          <a:ext cx="3352800" cy="1009650"/>
        </p:xfrm>
        <a:graphic>
          <a:graphicData uri="http://schemas.openxmlformats.org/presentationml/2006/ole">
            <p:oleObj spid="_x0000_s15364" name="Spreadsheet" r:id="rId5" imgW="3352800" imgH="1009650" progId="STATISTICA.Spreadsheet">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16388" name="Rectangle 2"/>
          <p:cNvSpPr>
            <a:spLocks noGrp="1" noChangeArrowheads="1"/>
          </p:cNvSpPr>
          <p:nvPr>
            <p:ph type="title"/>
          </p:nvPr>
        </p:nvSpPr>
        <p:spPr/>
        <p:txBody>
          <a:bodyPr/>
          <a:lstStyle/>
          <a:p>
            <a:pPr eaLnBrk="1" hangingPunct="1"/>
            <a:r>
              <a:rPr lang="pl-PL" smtClean="0"/>
              <a:t>Zależności funkcyjne zmiennych</a:t>
            </a:r>
          </a:p>
        </p:txBody>
      </p:sp>
      <p:sp>
        <p:nvSpPr>
          <p:cNvPr id="16389" name="Rectangle 3"/>
          <p:cNvSpPr>
            <a:spLocks noGrp="1" noChangeArrowheads="1"/>
          </p:cNvSpPr>
          <p:nvPr>
            <p:ph type="body" idx="1"/>
          </p:nvPr>
        </p:nvSpPr>
        <p:spPr>
          <a:xfrm>
            <a:off x="6959600" y="1268413"/>
            <a:ext cx="1738313" cy="5113337"/>
          </a:xfrm>
        </p:spPr>
        <p:txBody>
          <a:bodyPr/>
          <a:lstStyle/>
          <a:p>
            <a:pPr eaLnBrk="1" hangingPunct="1">
              <a:lnSpc>
                <a:spcPct val="80000"/>
              </a:lnSpc>
            </a:pPr>
            <a:r>
              <a:rPr lang="pl-PL" sz="1800" smtClean="0"/>
              <a:t>Oznacza to, że w miarę jak wzrasta Rm, wzrasta również R0,2. Dopasowanie liniowego modelu regresji jest jednak bardzo słabe.</a:t>
            </a:r>
          </a:p>
        </p:txBody>
      </p:sp>
      <p:sp>
        <p:nvSpPr>
          <p:cNvPr id="16390" name="Rectangle 4"/>
          <p:cNvSpPr>
            <a:spLocks noChangeArrowheads="1"/>
          </p:cNvSpPr>
          <p:nvPr/>
        </p:nvSpPr>
        <p:spPr bwMode="auto">
          <a:xfrm>
            <a:off x="0" y="1281113"/>
            <a:ext cx="9144000" cy="0"/>
          </a:xfrm>
          <a:prstGeom prst="rect">
            <a:avLst/>
          </a:prstGeom>
          <a:noFill/>
          <a:ln w="9525">
            <a:noFill/>
            <a:miter lim="800000"/>
            <a:headEnd/>
            <a:tailEnd/>
          </a:ln>
        </p:spPr>
        <p:txBody>
          <a:bodyPr wrap="none" anchor="ctr">
            <a:spAutoFit/>
          </a:bodyPr>
          <a:lstStyle/>
          <a:p>
            <a:endParaRPr lang="pl-PL"/>
          </a:p>
        </p:txBody>
      </p:sp>
      <p:graphicFrame>
        <p:nvGraphicFramePr>
          <p:cNvPr id="16386" name="Object 5"/>
          <p:cNvGraphicFramePr>
            <a:graphicFrameLocks noChangeAspect="1"/>
          </p:cNvGraphicFramePr>
          <p:nvPr/>
        </p:nvGraphicFramePr>
        <p:xfrm>
          <a:off x="179388" y="1484313"/>
          <a:ext cx="6697662" cy="5033962"/>
        </p:xfrm>
        <a:graphic>
          <a:graphicData uri="http://schemas.openxmlformats.org/presentationml/2006/ole">
            <p:oleObj spid="_x0000_s16386" name="Graph" r:id="rId3" imgW="5943600" imgH="4457880" progId="STATISTICA.Graph">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sp>
        <p:nvSpPr>
          <p:cNvPr id="31747" name="Rectangle 2"/>
          <p:cNvSpPr>
            <a:spLocks noGrp="1" noChangeArrowheads="1"/>
          </p:cNvSpPr>
          <p:nvPr>
            <p:ph type="body" idx="1"/>
          </p:nvPr>
        </p:nvSpPr>
        <p:spPr>
          <a:xfrm>
            <a:off x="468313" y="1052513"/>
            <a:ext cx="8229600" cy="4525962"/>
          </a:xfrm>
        </p:spPr>
        <p:txBody>
          <a:bodyPr/>
          <a:lstStyle/>
          <a:p>
            <a:pPr eaLnBrk="1" hangingPunct="1">
              <a:lnSpc>
                <a:spcPct val="80000"/>
              </a:lnSpc>
            </a:pPr>
            <a:r>
              <a:rPr lang="pl-PL" sz="2400" smtClean="0"/>
              <a:t>Wstępnie przewidywano, że model tego typu może być uzyskany na drodze łącznej interpretacji wyników eksperymentu fizycznego oraz komputerowej symulacji procesu stygnięcia odlewanych próbek metalu.</a:t>
            </a:r>
          </a:p>
          <a:p>
            <a:pPr eaLnBrk="1" hangingPunct="1">
              <a:lnSpc>
                <a:spcPct val="80000"/>
              </a:lnSpc>
            </a:pPr>
            <a:r>
              <a:rPr lang="pl-PL" sz="2400" smtClean="0"/>
              <a:t>Analizując różnorodne podejścia dotyczące konstrukcji modeli, w warunkach braku pełnych informacji o badanym procesie, zdecydowano się na zastosowanie metod heurystycznych, pozwalających na znajdowanie związków pomiędzy ciągami zdarzeń zachodzących (realizowanych) w środowisku stochastycznym.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17412" name="Rectangle 2"/>
          <p:cNvSpPr>
            <a:spLocks noGrp="1" noChangeArrowheads="1"/>
          </p:cNvSpPr>
          <p:nvPr>
            <p:ph type="title"/>
          </p:nvPr>
        </p:nvSpPr>
        <p:spPr>
          <a:xfrm>
            <a:off x="900113" y="188913"/>
            <a:ext cx="7488237" cy="247650"/>
          </a:xfrm>
        </p:spPr>
        <p:txBody>
          <a:bodyPr/>
          <a:lstStyle/>
          <a:p>
            <a:pPr eaLnBrk="1" hangingPunct="1"/>
            <a:r>
              <a:rPr lang="pl-PL" sz="1400" smtClean="0"/>
              <a:t>Zauważono, że dla poszczególnych kategorii zmiennych predykcyjnych, zmienia się kierunek i siła korelacji. </a:t>
            </a:r>
          </a:p>
        </p:txBody>
      </p:sp>
      <p:sp>
        <p:nvSpPr>
          <p:cNvPr id="17413" name="Rectangle 3"/>
          <p:cNvSpPr>
            <a:spLocks noChangeArrowheads="1"/>
          </p:cNvSpPr>
          <p:nvPr/>
        </p:nvSpPr>
        <p:spPr bwMode="auto">
          <a:xfrm>
            <a:off x="0" y="1671638"/>
            <a:ext cx="9144000" cy="0"/>
          </a:xfrm>
          <a:prstGeom prst="rect">
            <a:avLst/>
          </a:prstGeom>
          <a:noFill/>
          <a:ln w="9525">
            <a:noFill/>
            <a:miter lim="800000"/>
            <a:headEnd/>
            <a:tailEnd/>
          </a:ln>
        </p:spPr>
        <p:txBody>
          <a:bodyPr wrap="none" anchor="ctr">
            <a:spAutoFit/>
          </a:bodyPr>
          <a:lstStyle/>
          <a:p>
            <a:endParaRPr lang="pl-PL"/>
          </a:p>
        </p:txBody>
      </p:sp>
      <p:graphicFrame>
        <p:nvGraphicFramePr>
          <p:cNvPr id="17410" name="Object 4"/>
          <p:cNvGraphicFramePr>
            <a:graphicFrameLocks noChangeAspect="1"/>
          </p:cNvGraphicFramePr>
          <p:nvPr/>
        </p:nvGraphicFramePr>
        <p:xfrm>
          <a:off x="179388" y="1125538"/>
          <a:ext cx="7488237" cy="5603875"/>
        </p:xfrm>
        <a:graphic>
          <a:graphicData uri="http://schemas.openxmlformats.org/presentationml/2006/ole">
            <p:oleObj spid="_x0000_s17410" name="Graph" r:id="rId3" imgW="4690800" imgH="3511440" progId="STATISTICA.Graph">
              <p:embed/>
            </p:oleObj>
          </a:graphicData>
        </a:graphic>
      </p:graphicFrame>
      <p:sp>
        <p:nvSpPr>
          <p:cNvPr id="17414" name="Rectangle 5"/>
          <p:cNvSpPr>
            <a:spLocks noGrp="1" noChangeArrowheads="1"/>
          </p:cNvSpPr>
          <p:nvPr>
            <p:ph type="body" idx="1"/>
          </p:nvPr>
        </p:nvSpPr>
        <p:spPr>
          <a:xfrm>
            <a:off x="4787900" y="4005263"/>
            <a:ext cx="4176713" cy="2663825"/>
          </a:xfrm>
        </p:spPr>
        <p:txBody>
          <a:bodyPr/>
          <a:lstStyle/>
          <a:p>
            <a:pPr eaLnBrk="1" hangingPunct="1">
              <a:lnSpc>
                <a:spcPct val="80000"/>
              </a:lnSpc>
            </a:pPr>
            <a:r>
              <a:rPr lang="pl-PL" sz="1800" smtClean="0"/>
              <a:t>Badania te nie zostały rozwinięte, ze względu na kierunek opracowania modelu decyzyjnego, jednak mogą być podjęte ponownie w dalszych pracach nad projektem, jak również mogą stanowić ciekawy punkt odniesienia dla analizy relacji właściwości mechanicznych.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sp>
        <p:nvSpPr>
          <p:cNvPr id="43011" name="Rectangle 2"/>
          <p:cNvSpPr>
            <a:spLocks noGrp="1" noChangeArrowheads="1"/>
          </p:cNvSpPr>
          <p:nvPr>
            <p:ph type="body" idx="1"/>
          </p:nvPr>
        </p:nvSpPr>
        <p:spPr>
          <a:xfrm>
            <a:off x="2062163" y="2682875"/>
            <a:ext cx="5040312" cy="895350"/>
          </a:xfrm>
        </p:spPr>
        <p:txBody>
          <a:bodyPr/>
          <a:lstStyle/>
          <a:p>
            <a:pPr eaLnBrk="1" hangingPunct="1"/>
            <a:r>
              <a:rPr lang="pl-PL" smtClean="0"/>
              <a:t>Sztuczne Sieci Neuronowe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44035" name="Rectangle 2"/>
          <p:cNvSpPr>
            <a:spLocks noGrp="1" noChangeArrowheads="1"/>
          </p:cNvSpPr>
          <p:nvPr>
            <p:ph type="title"/>
          </p:nvPr>
        </p:nvSpPr>
        <p:spPr/>
        <p:txBody>
          <a:bodyPr/>
          <a:lstStyle/>
          <a:p>
            <a:pPr eaLnBrk="1" hangingPunct="1"/>
            <a:endParaRPr lang="pl-PL" smtClean="0"/>
          </a:p>
        </p:txBody>
      </p:sp>
      <p:sp>
        <p:nvSpPr>
          <p:cNvPr id="44036" name="Rectangle 3"/>
          <p:cNvSpPr>
            <a:spLocks noGrp="1" noChangeArrowheads="1"/>
          </p:cNvSpPr>
          <p:nvPr>
            <p:ph type="body" idx="1"/>
          </p:nvPr>
        </p:nvSpPr>
        <p:spPr/>
        <p:txBody>
          <a:bodyPr/>
          <a:lstStyle/>
          <a:p>
            <a:pPr eaLnBrk="1" hangingPunct="1"/>
            <a:endParaRPr lang="pl-PL" smtClean="0"/>
          </a:p>
        </p:txBody>
      </p:sp>
      <p:pic>
        <p:nvPicPr>
          <p:cNvPr id="44037" name="Picture 4"/>
          <p:cNvPicPr>
            <a:picLocks noChangeAspect="1" noChangeArrowheads="1"/>
          </p:cNvPicPr>
          <p:nvPr/>
        </p:nvPicPr>
        <p:blipFill>
          <a:blip r:embed="rId2" cstate="print"/>
          <a:srcRect/>
          <a:stretch>
            <a:fillRect/>
          </a:stretch>
        </p:blipFill>
        <p:spPr bwMode="auto">
          <a:xfrm>
            <a:off x="0" y="0"/>
            <a:ext cx="9144000" cy="682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45059" name="Rectangle 2"/>
          <p:cNvSpPr>
            <a:spLocks noGrp="1" noChangeArrowheads="1"/>
          </p:cNvSpPr>
          <p:nvPr>
            <p:ph type="title"/>
          </p:nvPr>
        </p:nvSpPr>
        <p:spPr/>
        <p:txBody>
          <a:bodyPr/>
          <a:lstStyle/>
          <a:p>
            <a:pPr eaLnBrk="1" hangingPunct="1"/>
            <a:endParaRPr lang="pl-PL" smtClean="0"/>
          </a:p>
        </p:txBody>
      </p:sp>
      <p:sp>
        <p:nvSpPr>
          <p:cNvPr id="45060" name="Rectangle 3"/>
          <p:cNvSpPr>
            <a:spLocks noGrp="1" noChangeArrowheads="1"/>
          </p:cNvSpPr>
          <p:nvPr>
            <p:ph type="body" idx="1"/>
          </p:nvPr>
        </p:nvSpPr>
        <p:spPr/>
        <p:txBody>
          <a:bodyPr/>
          <a:lstStyle/>
          <a:p>
            <a:pPr eaLnBrk="1" hangingPunct="1"/>
            <a:endParaRPr lang="pl-PL" smtClean="0"/>
          </a:p>
        </p:txBody>
      </p:sp>
      <p:pic>
        <p:nvPicPr>
          <p:cNvPr id="45061" name="Picture 4"/>
          <p:cNvPicPr>
            <a:picLocks noChangeAspect="1" noChangeArrowheads="1"/>
          </p:cNvPicPr>
          <p:nvPr/>
        </p:nvPicPr>
        <p:blipFill>
          <a:blip r:embed="rId2" cstate="print"/>
          <a:srcRect/>
          <a:stretch>
            <a:fillRect/>
          </a:stretch>
        </p:blipFill>
        <p:spPr bwMode="auto">
          <a:xfrm>
            <a:off x="0" y="47625"/>
            <a:ext cx="8999538" cy="68103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46083" name="Rectangle 2"/>
          <p:cNvSpPr>
            <a:spLocks noGrp="1" noChangeArrowheads="1"/>
          </p:cNvSpPr>
          <p:nvPr>
            <p:ph type="title"/>
          </p:nvPr>
        </p:nvSpPr>
        <p:spPr/>
        <p:txBody>
          <a:bodyPr/>
          <a:lstStyle/>
          <a:p>
            <a:pPr eaLnBrk="1" hangingPunct="1"/>
            <a:endParaRPr lang="pl-PL" smtClean="0"/>
          </a:p>
        </p:txBody>
      </p:sp>
      <p:sp>
        <p:nvSpPr>
          <p:cNvPr id="46084" name="Rectangle 3"/>
          <p:cNvSpPr>
            <a:spLocks noGrp="1" noChangeArrowheads="1"/>
          </p:cNvSpPr>
          <p:nvPr>
            <p:ph type="body" idx="1"/>
          </p:nvPr>
        </p:nvSpPr>
        <p:spPr/>
        <p:txBody>
          <a:bodyPr/>
          <a:lstStyle/>
          <a:p>
            <a:pPr eaLnBrk="1" hangingPunct="1"/>
            <a:endParaRPr lang="pl-PL" smtClean="0"/>
          </a:p>
        </p:txBody>
      </p:sp>
      <p:pic>
        <p:nvPicPr>
          <p:cNvPr id="46085" name="Picture 4"/>
          <p:cNvPicPr>
            <a:picLocks noChangeAspect="1" noChangeArrowheads="1"/>
          </p:cNvPicPr>
          <p:nvPr/>
        </p:nvPicPr>
        <p:blipFill>
          <a:blip r:embed="rId2" cstate="print"/>
          <a:srcRect/>
          <a:stretch>
            <a:fillRect/>
          </a:stretch>
        </p:blipFill>
        <p:spPr bwMode="auto">
          <a:xfrm>
            <a:off x="0" y="0"/>
            <a:ext cx="8893175" cy="680878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47107" name="Rectangle 2"/>
          <p:cNvSpPr>
            <a:spLocks noGrp="1" noChangeArrowheads="1"/>
          </p:cNvSpPr>
          <p:nvPr>
            <p:ph type="title"/>
          </p:nvPr>
        </p:nvSpPr>
        <p:spPr/>
        <p:txBody>
          <a:bodyPr/>
          <a:lstStyle/>
          <a:p>
            <a:pPr eaLnBrk="1" hangingPunct="1"/>
            <a:endParaRPr lang="pl-PL" smtClean="0"/>
          </a:p>
        </p:txBody>
      </p:sp>
      <p:sp>
        <p:nvSpPr>
          <p:cNvPr id="47108" name="Rectangle 3"/>
          <p:cNvSpPr>
            <a:spLocks noGrp="1" noChangeArrowheads="1"/>
          </p:cNvSpPr>
          <p:nvPr>
            <p:ph type="body" idx="1"/>
          </p:nvPr>
        </p:nvSpPr>
        <p:spPr/>
        <p:txBody>
          <a:bodyPr/>
          <a:lstStyle/>
          <a:p>
            <a:pPr eaLnBrk="1" hangingPunct="1"/>
            <a:endParaRPr lang="pl-PL" smtClean="0"/>
          </a:p>
        </p:txBody>
      </p:sp>
      <p:pic>
        <p:nvPicPr>
          <p:cNvPr id="47109" name="Picture 4"/>
          <p:cNvPicPr>
            <a:picLocks noChangeAspect="1" noChangeArrowheads="1"/>
          </p:cNvPicPr>
          <p:nvPr/>
        </p:nvPicPr>
        <p:blipFill>
          <a:blip r:embed="rId2" cstate="print"/>
          <a:srcRect/>
          <a:stretch>
            <a:fillRect/>
          </a:stretch>
        </p:blipFill>
        <p:spPr bwMode="auto">
          <a:xfrm>
            <a:off x="0" y="0"/>
            <a:ext cx="9144000" cy="650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sp>
        <p:nvSpPr>
          <p:cNvPr id="48131" name="Rectangle 2"/>
          <p:cNvSpPr>
            <a:spLocks noGrp="1" noChangeArrowheads="1"/>
          </p:cNvSpPr>
          <p:nvPr>
            <p:ph type="body" idx="1"/>
          </p:nvPr>
        </p:nvSpPr>
        <p:spPr/>
        <p:txBody>
          <a:bodyPr/>
          <a:lstStyle/>
          <a:p>
            <a:pPr algn="ctr" eaLnBrk="1" hangingPunct="1"/>
            <a:r>
              <a:rPr lang="pl-PL" sz="3200" smtClean="0"/>
              <a:t>Adaptacja modelu </a:t>
            </a:r>
            <a:br>
              <a:rPr lang="pl-PL" sz="3200" smtClean="0"/>
            </a:br>
            <a:r>
              <a:rPr lang="pl-PL" sz="3200" smtClean="0">
                <a:solidFill>
                  <a:schemeClr val="accent2"/>
                </a:solidFill>
              </a:rPr>
              <a:t>drzew klasyfikacyjnych i regresyjnych</a:t>
            </a:r>
            <a:r>
              <a:rPr lang="pl-PL" sz="3200" smtClean="0"/>
              <a:t> </a:t>
            </a:r>
            <a:br>
              <a:rPr lang="pl-PL" sz="3200" smtClean="0"/>
            </a:br>
            <a:r>
              <a:rPr lang="pl-PL" sz="3200" smtClean="0"/>
              <a:t>z uwzględnieniem wyników </a:t>
            </a:r>
            <a:br>
              <a:rPr lang="pl-PL" sz="3200" smtClean="0"/>
            </a:br>
            <a:r>
              <a:rPr lang="pl-PL" sz="3200" smtClean="0"/>
              <a:t>badań wstępnych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49155" name="Rectangle 2"/>
          <p:cNvSpPr>
            <a:spLocks noGrp="1" noChangeArrowheads="1"/>
          </p:cNvSpPr>
          <p:nvPr>
            <p:ph type="title"/>
          </p:nvPr>
        </p:nvSpPr>
        <p:spPr/>
        <p:txBody>
          <a:bodyPr/>
          <a:lstStyle/>
          <a:p>
            <a:pPr eaLnBrk="1" hangingPunct="1"/>
            <a:r>
              <a:rPr lang="pl-PL" smtClean="0"/>
              <a:t>Drzewa regresyjne</a:t>
            </a:r>
          </a:p>
        </p:txBody>
      </p:sp>
      <p:sp>
        <p:nvSpPr>
          <p:cNvPr id="49156" name="Rectangle 3"/>
          <p:cNvSpPr>
            <a:spLocks noGrp="1" noChangeArrowheads="1"/>
          </p:cNvSpPr>
          <p:nvPr>
            <p:ph type="body" idx="1"/>
          </p:nvPr>
        </p:nvSpPr>
        <p:spPr/>
        <p:txBody>
          <a:bodyPr/>
          <a:lstStyle/>
          <a:p>
            <a:pPr eaLnBrk="1" hangingPunct="1">
              <a:lnSpc>
                <a:spcPct val="80000"/>
              </a:lnSpc>
            </a:pPr>
            <a:r>
              <a:rPr lang="pl-PL" sz="1800" smtClean="0"/>
              <a:t>Wstępne opracowanie wyników wskazuje na potrzebę użycia modelu drzew klasyfikacyjnych, których celem jest znalezienie wartości zmiennych wyjściowych (zależnych) na podstawie zmiennych wejściowych (predykcyjnych). </a:t>
            </a:r>
          </a:p>
          <a:p>
            <a:pPr eaLnBrk="1" hangingPunct="1">
              <a:lnSpc>
                <a:spcPct val="80000"/>
              </a:lnSpc>
            </a:pPr>
            <a:r>
              <a:rPr lang="pl-PL" sz="1800" smtClean="0"/>
              <a:t>W naszym przypadku właściwym modelem będzie </a:t>
            </a:r>
            <a:r>
              <a:rPr lang="pl-PL" sz="1800" smtClean="0">
                <a:solidFill>
                  <a:schemeClr val="accent2"/>
                </a:solidFill>
              </a:rPr>
              <a:t>drzewo regresyjne</a:t>
            </a:r>
            <a:r>
              <a:rPr lang="pl-PL" sz="1800" smtClean="0"/>
              <a:t>, gdyż zmienne opisujące są </a:t>
            </a:r>
            <a:r>
              <a:rPr lang="pl-PL" sz="1800" smtClean="0">
                <a:solidFill>
                  <a:schemeClr val="accent2"/>
                </a:solidFill>
              </a:rPr>
              <a:t>zmiennymi jakościowymi</a:t>
            </a:r>
            <a:r>
              <a:rPr lang="pl-PL" sz="1800" smtClean="0"/>
              <a:t>. </a:t>
            </a:r>
          </a:p>
          <a:p>
            <a:pPr eaLnBrk="1" hangingPunct="1">
              <a:lnSpc>
                <a:spcPct val="80000"/>
              </a:lnSpc>
            </a:pPr>
            <a:r>
              <a:rPr lang="pl-PL" sz="1800" smtClean="0"/>
              <a:t>Celem modelu jest wyznaczenie klas wartości poszczególnych zmiennych zależnych (R0,2, R0,2, A) utworzonych na podstawie zmienności zmiennych predykcyjnych (przesycanie - szybkość chłodzenia, rodzaj modyfikatora, starzenie-temperatura, starzenie-szybkość studzenia). </a:t>
            </a:r>
          </a:p>
          <a:p>
            <a:pPr eaLnBrk="1" hangingPunct="1">
              <a:lnSpc>
                <a:spcPct val="80000"/>
              </a:lnSpc>
            </a:pPr>
            <a:r>
              <a:rPr lang="pl-PL" sz="1800" smtClean="0"/>
              <a:t>Szybkość chłodzenia przy przesycaniu czy temperatura starzenia to zmienne ciągłe, jednak specyfika procesu i charakterystyka zebranych danych wskazuje na punktowy wybór wartości (Np. 500</a:t>
            </a:r>
            <a:r>
              <a:rPr lang="pl-PL" sz="1800" smtClean="0">
                <a:sym typeface="Symbol" pitchFamily="18" charset="2"/>
              </a:rPr>
              <a:t></a:t>
            </a:r>
            <a:r>
              <a:rPr lang="pl-PL" sz="1800" smtClean="0"/>
              <a:t>C, 700</a:t>
            </a:r>
            <a:r>
              <a:rPr lang="pl-PL" sz="1800" smtClean="0">
                <a:sym typeface="Symbol" pitchFamily="18" charset="2"/>
              </a:rPr>
              <a:t></a:t>
            </a:r>
            <a:r>
              <a:rPr lang="pl-PL" sz="1800" smtClean="0"/>
              <a:t>C, czy studzenie w powietrzu, wodzie etc.) w związku z czym potraktowano te wartości jako kategorie jakościowe w badaniu drzew regresyjnych.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4"/>
          <p:cNvSpPr>
            <a:spLocks noGrp="1"/>
          </p:cNvSpPr>
          <p:nvPr>
            <p:ph type="ftr" sz="quarter" idx="10"/>
          </p:nvPr>
        </p:nvSpPr>
        <p:spPr/>
        <p:txBody>
          <a:bodyPr/>
          <a:lstStyle/>
          <a:p>
            <a:pPr>
              <a:defRPr/>
            </a:pPr>
            <a:r>
              <a:rPr lang="pl-PL"/>
              <a:t>KISIM, WIMiIP, AGH</a:t>
            </a:r>
          </a:p>
        </p:txBody>
      </p:sp>
      <p:sp>
        <p:nvSpPr>
          <p:cNvPr id="18437" name="Rectangle 2"/>
          <p:cNvSpPr>
            <a:spLocks noGrp="1" noChangeArrowheads="1"/>
          </p:cNvSpPr>
          <p:nvPr>
            <p:ph type="title"/>
          </p:nvPr>
        </p:nvSpPr>
        <p:spPr>
          <a:xfrm>
            <a:off x="900113" y="188913"/>
            <a:ext cx="7488237" cy="211137"/>
          </a:xfrm>
        </p:spPr>
        <p:txBody>
          <a:bodyPr/>
          <a:lstStyle/>
          <a:p>
            <a:pPr eaLnBrk="1" hangingPunct="1"/>
            <a:r>
              <a:rPr lang="pl-PL" altLang="zh-CN" sz="2400" smtClean="0"/>
              <a:t>algorytm drzew decyzyjnych C&amp;RT</a:t>
            </a:r>
            <a:endParaRPr lang="pl-PL" sz="2400" smtClean="0"/>
          </a:p>
        </p:txBody>
      </p:sp>
      <p:sp>
        <p:nvSpPr>
          <p:cNvPr id="18438" name="Rectangle 3"/>
          <p:cNvSpPr>
            <a:spLocks noGrp="1" noChangeArrowheads="1"/>
          </p:cNvSpPr>
          <p:nvPr>
            <p:ph type="body" sz="half" idx="1"/>
          </p:nvPr>
        </p:nvSpPr>
        <p:spPr>
          <a:xfrm>
            <a:off x="179388" y="908050"/>
            <a:ext cx="8785225" cy="5761038"/>
          </a:xfrm>
        </p:spPr>
        <p:txBody>
          <a:bodyPr/>
          <a:lstStyle/>
          <a:p>
            <a:pPr eaLnBrk="1" hangingPunct="1">
              <a:lnSpc>
                <a:spcPct val="80000"/>
              </a:lnSpc>
            </a:pPr>
            <a:r>
              <a:rPr lang="pl-PL" sz="1800" smtClean="0"/>
              <a:t>Drzewo decyzyjne </a:t>
            </a:r>
            <a:r>
              <a:rPr lang="pl-PL" sz="1800" smtClean="0">
                <a:solidFill>
                  <a:srgbClr val="A1152E"/>
                </a:solidFill>
              </a:rPr>
              <a:t>dzieli zbiór treningowy na partycje</a:t>
            </a:r>
            <a:r>
              <a:rPr lang="pl-PL" sz="1800" smtClean="0"/>
              <a:t> do momentu, w którym każda partycja zawiera dane należące do jednej klasy. </a:t>
            </a:r>
          </a:p>
          <a:p>
            <a:pPr eaLnBrk="1" hangingPunct="1">
              <a:lnSpc>
                <a:spcPct val="80000"/>
              </a:lnSpc>
            </a:pPr>
            <a:r>
              <a:rPr lang="pl-PL" sz="1800" smtClean="0"/>
              <a:t>Każdy wierzchołek wewnętrzny drzewa zawiera tzw. </a:t>
            </a:r>
            <a:r>
              <a:rPr lang="pl-PL" sz="1800" smtClean="0">
                <a:solidFill>
                  <a:srgbClr val="A1152E"/>
                </a:solidFill>
              </a:rPr>
              <a:t>punkt podziału</a:t>
            </a:r>
            <a:r>
              <a:rPr lang="pl-PL" sz="1800" i="1" smtClean="0"/>
              <a:t>, </a:t>
            </a:r>
            <a:r>
              <a:rPr lang="pl-PL" sz="1800" smtClean="0"/>
              <a:t>którym jest test na zmiennej predykcyjnej, który dzieli zbiór danych na partycje. </a:t>
            </a:r>
          </a:p>
          <a:p>
            <a:pPr eaLnBrk="1" hangingPunct="1">
              <a:lnSpc>
                <a:spcPct val="80000"/>
              </a:lnSpc>
            </a:pPr>
            <a:r>
              <a:rPr lang="pl-PL" sz="1800" smtClean="0"/>
              <a:t>Podział węzłów w drzewach regresyjnych, następuje na podstawie kryterium </a:t>
            </a:r>
            <a:r>
              <a:rPr lang="pl-PL" sz="1800" smtClean="0">
                <a:solidFill>
                  <a:srgbClr val="A1152E"/>
                </a:solidFill>
              </a:rPr>
              <a:t>odchylenia najmniejszych kwadratów</a:t>
            </a:r>
            <a:r>
              <a:rPr lang="pl-PL" sz="1800" smtClean="0"/>
              <a:t> (LSD - </a:t>
            </a:r>
            <a:r>
              <a:rPr lang="pl-PL" sz="1800" i="1" smtClean="0"/>
              <a:t>Least Significant Difference</a:t>
            </a:r>
            <a:r>
              <a:rPr lang="pl-PL" sz="1800" smtClean="0"/>
              <a:t>). </a:t>
            </a:r>
          </a:p>
          <a:p>
            <a:pPr eaLnBrk="1" hangingPunct="1">
              <a:lnSpc>
                <a:spcPct val="80000"/>
              </a:lnSpc>
            </a:pPr>
            <a:endParaRPr lang="pl-PL" sz="1800" smtClean="0"/>
          </a:p>
          <a:p>
            <a:pPr eaLnBrk="1" hangingPunct="1">
              <a:lnSpc>
                <a:spcPct val="80000"/>
              </a:lnSpc>
            </a:pPr>
            <a:endParaRPr lang="pl-PL" sz="1800" smtClean="0"/>
          </a:p>
          <a:p>
            <a:pPr eaLnBrk="1" hangingPunct="1">
              <a:lnSpc>
                <a:spcPct val="80000"/>
              </a:lnSpc>
            </a:pPr>
            <a:endParaRPr lang="pl-PL" sz="1400" smtClean="0"/>
          </a:p>
          <a:p>
            <a:pPr eaLnBrk="1" hangingPunct="1">
              <a:lnSpc>
                <a:spcPct val="80000"/>
              </a:lnSpc>
            </a:pPr>
            <a:endParaRPr lang="pl-PL" sz="1400" smtClean="0"/>
          </a:p>
          <a:p>
            <a:pPr eaLnBrk="1" hangingPunct="1">
              <a:lnSpc>
                <a:spcPct val="80000"/>
              </a:lnSpc>
            </a:pPr>
            <a:endParaRPr lang="pl-PL" sz="1400" smtClean="0"/>
          </a:p>
          <a:p>
            <a:pPr eaLnBrk="1" hangingPunct="1">
              <a:lnSpc>
                <a:spcPct val="80000"/>
              </a:lnSpc>
            </a:pPr>
            <a:r>
              <a:rPr lang="pl-PL" sz="1400" smtClean="0"/>
              <a:t>gdzie </a:t>
            </a:r>
            <a:endParaRPr lang="pl-PL" altLang="zh-CN" sz="1400" smtClean="0"/>
          </a:p>
          <a:p>
            <a:pPr eaLnBrk="1" hangingPunct="1">
              <a:lnSpc>
                <a:spcPct val="80000"/>
              </a:lnSpc>
            </a:pPr>
            <a:r>
              <a:rPr lang="pl-PL" altLang="zh-CN" sz="1400" i="1" smtClean="0">
                <a:latin typeface="Times New Roman" pitchFamily="18" charset="0"/>
              </a:rPr>
              <a:t>N</a:t>
            </a:r>
            <a:r>
              <a:rPr lang="pl-PL" altLang="zh-CN" sz="1400" i="1" baseline="-25000" smtClean="0">
                <a:latin typeface="Times New Roman" pitchFamily="18" charset="0"/>
              </a:rPr>
              <a:t>w</a:t>
            </a:r>
            <a:r>
              <a:rPr lang="pl-PL" altLang="zh-CN" sz="1400" i="1" smtClean="0">
                <a:latin typeface="Times New Roman" pitchFamily="18" charset="0"/>
              </a:rPr>
              <a:t>(t)</a:t>
            </a:r>
            <a:r>
              <a:rPr lang="pl-PL" altLang="zh-CN" sz="1400" smtClean="0"/>
              <a:t> - ważona liczba przypadków w węźle t, </a:t>
            </a:r>
          </a:p>
          <a:p>
            <a:pPr eaLnBrk="1" hangingPunct="1">
              <a:lnSpc>
                <a:spcPct val="80000"/>
              </a:lnSpc>
            </a:pPr>
            <a:r>
              <a:rPr lang="pl-PL" altLang="zh-CN" sz="1400" i="1" smtClean="0">
                <a:latin typeface="Times New Roman" pitchFamily="18" charset="0"/>
              </a:rPr>
              <a:t>w</a:t>
            </a:r>
            <a:r>
              <a:rPr lang="pl-PL" altLang="zh-CN" sz="1400" i="1" baseline="-25000" smtClean="0">
                <a:latin typeface="Times New Roman" pitchFamily="18" charset="0"/>
              </a:rPr>
              <a:t>i</a:t>
            </a:r>
            <a:r>
              <a:rPr lang="pl-PL" altLang="zh-CN" sz="1400" i="1" smtClean="0"/>
              <a:t> </a:t>
            </a:r>
            <a:r>
              <a:rPr lang="pl-PL" altLang="zh-CN" sz="1400" smtClean="0"/>
              <a:t>- wartość zmiennej ważącej dla przypadku i,  </a:t>
            </a:r>
          </a:p>
          <a:p>
            <a:pPr eaLnBrk="1" hangingPunct="1">
              <a:lnSpc>
                <a:spcPct val="80000"/>
              </a:lnSpc>
            </a:pPr>
            <a:r>
              <a:rPr lang="pl-PL" altLang="zh-CN" sz="1400" i="1" smtClean="0">
                <a:latin typeface="Times New Roman" pitchFamily="18" charset="0"/>
              </a:rPr>
              <a:t>f</a:t>
            </a:r>
            <a:r>
              <a:rPr lang="pl-PL" altLang="zh-CN" sz="1400" i="1" baseline="-25000" smtClean="0">
                <a:latin typeface="Times New Roman" pitchFamily="18" charset="0"/>
              </a:rPr>
              <a:t>i</a:t>
            </a:r>
            <a:r>
              <a:rPr lang="pl-PL" altLang="zh-CN" sz="1400" smtClean="0"/>
              <a:t> - wartość zmiennej częstotliwości,  </a:t>
            </a:r>
          </a:p>
          <a:p>
            <a:pPr eaLnBrk="1" hangingPunct="1">
              <a:lnSpc>
                <a:spcPct val="80000"/>
              </a:lnSpc>
            </a:pPr>
            <a:r>
              <a:rPr lang="pl-PL" altLang="zh-CN" sz="1400" i="1" smtClean="0">
                <a:latin typeface="Times New Roman" pitchFamily="18" charset="0"/>
              </a:rPr>
              <a:t>y</a:t>
            </a:r>
            <a:r>
              <a:rPr lang="pl-PL" altLang="zh-CN" sz="1400" i="1" baseline="-25000" smtClean="0">
                <a:latin typeface="Times New Roman" pitchFamily="18" charset="0"/>
              </a:rPr>
              <a:t>i</a:t>
            </a:r>
            <a:r>
              <a:rPr lang="pl-PL" altLang="zh-CN" sz="1400" i="1" smtClean="0">
                <a:latin typeface="Times New Roman" pitchFamily="18" charset="0"/>
              </a:rPr>
              <a:t> </a:t>
            </a:r>
            <a:r>
              <a:rPr lang="pl-PL" altLang="zh-CN" sz="1400" smtClean="0"/>
              <a:t>- wartość zmiennej odpowiedzi, </a:t>
            </a:r>
          </a:p>
          <a:p>
            <a:pPr eaLnBrk="1" hangingPunct="1">
              <a:lnSpc>
                <a:spcPct val="80000"/>
              </a:lnSpc>
            </a:pPr>
            <a:r>
              <a:rPr lang="pl-PL" altLang="zh-CN" sz="1400" smtClean="0"/>
              <a:t>  </a:t>
            </a:r>
            <a:r>
              <a:rPr lang="pl-PL" altLang="zh-CN" sz="1400" i="1" smtClean="0">
                <a:latin typeface="Times New Roman" pitchFamily="18" charset="0"/>
              </a:rPr>
              <a:t>(t)</a:t>
            </a:r>
            <a:r>
              <a:rPr lang="pl-PL" altLang="zh-CN" sz="1400" smtClean="0"/>
              <a:t>  jest średnią ważoną w węźle t.</a:t>
            </a:r>
            <a:endParaRPr lang="pl-PL" sz="1400" smtClean="0"/>
          </a:p>
        </p:txBody>
      </p:sp>
      <p:sp>
        <p:nvSpPr>
          <p:cNvPr id="18439" name="Rectangle 4"/>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endParaRPr lang="pl-PL"/>
          </a:p>
        </p:txBody>
      </p:sp>
      <p:graphicFrame>
        <p:nvGraphicFramePr>
          <p:cNvPr id="18434" name="Object 5"/>
          <p:cNvGraphicFramePr>
            <a:graphicFrameLocks noChangeAspect="1"/>
          </p:cNvGraphicFramePr>
          <p:nvPr/>
        </p:nvGraphicFramePr>
        <p:xfrm>
          <a:off x="2339975" y="3213100"/>
          <a:ext cx="4464050" cy="976313"/>
        </p:xfrm>
        <a:graphic>
          <a:graphicData uri="http://schemas.openxmlformats.org/presentationml/2006/ole">
            <p:oleObj spid="_x0000_s18434" name="Równanie" r:id="rId3" imgW="1993680" imgH="431640" progId="">
              <p:embed/>
            </p:oleObj>
          </a:graphicData>
        </a:graphic>
      </p:graphicFrame>
      <p:graphicFrame>
        <p:nvGraphicFramePr>
          <p:cNvPr id="18435" name="Object 6"/>
          <p:cNvGraphicFramePr>
            <a:graphicFrameLocks noChangeAspect="1"/>
          </p:cNvGraphicFramePr>
          <p:nvPr>
            <p:ph sz="half" idx="2"/>
          </p:nvPr>
        </p:nvGraphicFramePr>
        <p:xfrm>
          <a:off x="539750" y="5884863"/>
          <a:ext cx="139700" cy="238125"/>
        </p:xfrm>
        <a:graphic>
          <a:graphicData uri="http://schemas.openxmlformats.org/presentationml/2006/ole">
            <p:oleObj spid="_x0000_s18435" name="Równanie" r:id="rId4" imgW="139680" imgH="241200" progId="">
              <p:embed/>
            </p:oleObj>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50179" name="Rectangle 2"/>
          <p:cNvSpPr>
            <a:spLocks noGrp="1" noChangeArrowheads="1"/>
          </p:cNvSpPr>
          <p:nvPr>
            <p:ph type="body" idx="1"/>
          </p:nvPr>
        </p:nvSpPr>
        <p:spPr/>
        <p:txBody>
          <a:bodyPr/>
          <a:lstStyle/>
          <a:p>
            <a:pPr eaLnBrk="1" hangingPunct="1"/>
            <a:endParaRPr lang="pl-PL" smtClean="0"/>
          </a:p>
        </p:txBody>
      </p:sp>
      <p:pic>
        <p:nvPicPr>
          <p:cNvPr id="50180" name="Picture 3"/>
          <p:cNvPicPr>
            <a:picLocks noChangeAspect="1" noChangeArrowheads="1"/>
          </p:cNvPicPr>
          <p:nvPr/>
        </p:nvPicPr>
        <p:blipFill>
          <a:blip r:embed="rId2" cstate="print"/>
          <a:srcRect/>
          <a:stretch>
            <a:fillRect/>
          </a:stretch>
        </p:blipFill>
        <p:spPr bwMode="auto">
          <a:xfrm>
            <a:off x="0" y="908050"/>
            <a:ext cx="9144000" cy="50593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32771" name="Rectangle 2"/>
          <p:cNvSpPr>
            <a:spLocks noGrp="1" noChangeArrowheads="1"/>
          </p:cNvSpPr>
          <p:nvPr>
            <p:ph type="title"/>
          </p:nvPr>
        </p:nvSpPr>
        <p:spPr/>
        <p:txBody>
          <a:bodyPr/>
          <a:lstStyle/>
          <a:p>
            <a:pPr eaLnBrk="1" hangingPunct="1"/>
            <a:endParaRPr lang="pl-PL" smtClean="0"/>
          </a:p>
        </p:txBody>
      </p:sp>
      <p:pic>
        <p:nvPicPr>
          <p:cNvPr id="32772" name="Picture 3"/>
          <p:cNvPicPr>
            <a:picLocks noChangeAspect="1" noChangeArrowheads="1"/>
          </p:cNvPicPr>
          <p:nvPr/>
        </p:nvPicPr>
        <p:blipFill>
          <a:blip r:embed="rId2" cstate="print"/>
          <a:srcRect/>
          <a:stretch>
            <a:fillRect/>
          </a:stretch>
        </p:blipFill>
        <p:spPr bwMode="auto">
          <a:xfrm>
            <a:off x="250825" y="1125538"/>
            <a:ext cx="8640763" cy="5275262"/>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19460" name="Rectangle 2"/>
          <p:cNvSpPr>
            <a:spLocks noGrp="1" noChangeArrowheads="1"/>
          </p:cNvSpPr>
          <p:nvPr>
            <p:ph type="title"/>
          </p:nvPr>
        </p:nvSpPr>
        <p:spPr/>
        <p:txBody>
          <a:bodyPr/>
          <a:lstStyle/>
          <a:p>
            <a:pPr eaLnBrk="1" hangingPunct="1"/>
            <a:endParaRPr lang="pl-PL" smtClean="0"/>
          </a:p>
        </p:txBody>
      </p:sp>
      <p:sp>
        <p:nvSpPr>
          <p:cNvPr id="19461" name="Rectangle 3"/>
          <p:cNvSpPr>
            <a:spLocks noGrp="1" noChangeArrowheads="1"/>
          </p:cNvSpPr>
          <p:nvPr>
            <p:ph type="body" idx="1"/>
          </p:nvPr>
        </p:nvSpPr>
        <p:spPr/>
        <p:txBody>
          <a:bodyPr/>
          <a:lstStyle/>
          <a:p>
            <a:pPr eaLnBrk="1" hangingPunct="1"/>
            <a:endParaRPr lang="pl-PL" smtClean="0"/>
          </a:p>
        </p:txBody>
      </p:sp>
      <p:sp>
        <p:nvSpPr>
          <p:cNvPr id="19462" name="Rectangle 4"/>
          <p:cNvSpPr>
            <a:spLocks noChangeArrowheads="1"/>
          </p:cNvSpPr>
          <p:nvPr/>
        </p:nvSpPr>
        <p:spPr bwMode="auto">
          <a:xfrm>
            <a:off x="0" y="1457325"/>
            <a:ext cx="9144000" cy="0"/>
          </a:xfrm>
          <a:prstGeom prst="rect">
            <a:avLst/>
          </a:prstGeom>
          <a:noFill/>
          <a:ln w="9525">
            <a:noFill/>
            <a:miter lim="800000"/>
            <a:headEnd/>
            <a:tailEnd/>
          </a:ln>
        </p:spPr>
        <p:txBody>
          <a:bodyPr wrap="none" anchor="ctr">
            <a:spAutoFit/>
          </a:bodyPr>
          <a:lstStyle/>
          <a:p>
            <a:endParaRPr lang="pl-PL"/>
          </a:p>
        </p:txBody>
      </p:sp>
      <p:graphicFrame>
        <p:nvGraphicFramePr>
          <p:cNvPr id="19458" name="Object 5"/>
          <p:cNvGraphicFramePr>
            <a:graphicFrameLocks noChangeAspect="1"/>
          </p:cNvGraphicFramePr>
          <p:nvPr/>
        </p:nvGraphicFramePr>
        <p:xfrm>
          <a:off x="179388" y="115888"/>
          <a:ext cx="8640762" cy="6481762"/>
        </p:xfrm>
        <a:graphic>
          <a:graphicData uri="http://schemas.openxmlformats.org/presentationml/2006/ole">
            <p:oleObj spid="_x0000_s19458" name="Graph" r:id="rId3" imgW="5262120" imgH="3946680" progId="STATISTICA.Graph">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20484" name="Rectangle 2"/>
          <p:cNvSpPr>
            <a:spLocks noGrp="1" noChangeArrowheads="1"/>
          </p:cNvSpPr>
          <p:nvPr>
            <p:ph type="title"/>
          </p:nvPr>
        </p:nvSpPr>
        <p:spPr>
          <a:xfrm>
            <a:off x="900113" y="188913"/>
            <a:ext cx="7488237" cy="174625"/>
          </a:xfrm>
        </p:spPr>
        <p:txBody>
          <a:bodyPr/>
          <a:lstStyle/>
          <a:p>
            <a:pPr eaLnBrk="1" hangingPunct="1"/>
            <a:r>
              <a:rPr lang="pl-PL" sz="2400" smtClean="0"/>
              <a:t>Drzewo 9 dla Rm [Mpa]</a:t>
            </a:r>
          </a:p>
        </p:txBody>
      </p:sp>
      <p:sp>
        <p:nvSpPr>
          <p:cNvPr id="20485" name="Rectangle 3"/>
          <p:cNvSpPr>
            <a:spLocks noGrp="1" noChangeArrowheads="1"/>
          </p:cNvSpPr>
          <p:nvPr>
            <p:ph type="body" idx="1"/>
          </p:nvPr>
        </p:nvSpPr>
        <p:spPr/>
        <p:txBody>
          <a:bodyPr/>
          <a:lstStyle/>
          <a:p>
            <a:pPr eaLnBrk="1" hangingPunct="1"/>
            <a:endParaRPr lang="pl-PL" smtClean="0"/>
          </a:p>
        </p:txBody>
      </p:sp>
      <p:sp>
        <p:nvSpPr>
          <p:cNvPr id="20486" name="Rectangle 4"/>
          <p:cNvSpPr>
            <a:spLocks noChangeArrowheads="1"/>
          </p:cNvSpPr>
          <p:nvPr/>
        </p:nvSpPr>
        <p:spPr bwMode="auto">
          <a:xfrm>
            <a:off x="0" y="942975"/>
            <a:ext cx="9144000" cy="0"/>
          </a:xfrm>
          <a:prstGeom prst="rect">
            <a:avLst/>
          </a:prstGeom>
          <a:noFill/>
          <a:ln w="9525">
            <a:noFill/>
            <a:miter lim="800000"/>
            <a:headEnd/>
            <a:tailEnd/>
          </a:ln>
        </p:spPr>
        <p:txBody>
          <a:bodyPr wrap="none" anchor="ctr">
            <a:spAutoFit/>
          </a:bodyPr>
          <a:lstStyle/>
          <a:p>
            <a:endParaRPr lang="pl-PL"/>
          </a:p>
        </p:txBody>
      </p:sp>
      <p:graphicFrame>
        <p:nvGraphicFramePr>
          <p:cNvPr id="20482" name="Object 5"/>
          <p:cNvGraphicFramePr>
            <a:graphicFrameLocks noChangeAspect="1"/>
          </p:cNvGraphicFramePr>
          <p:nvPr/>
        </p:nvGraphicFramePr>
        <p:xfrm>
          <a:off x="0" y="908050"/>
          <a:ext cx="8967788" cy="5653088"/>
        </p:xfrm>
        <a:graphic>
          <a:graphicData uri="http://schemas.openxmlformats.org/presentationml/2006/ole">
            <p:oleObj spid="_x0000_s20482" name="Graph" r:id="rId3" imgW="8196480" imgH="5158800" progId="STATISTICA.Graph">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21508" name="Rectangle 2"/>
          <p:cNvSpPr>
            <a:spLocks noGrp="1" noChangeArrowheads="1"/>
          </p:cNvSpPr>
          <p:nvPr>
            <p:ph type="title"/>
          </p:nvPr>
        </p:nvSpPr>
        <p:spPr/>
        <p:txBody>
          <a:bodyPr/>
          <a:lstStyle/>
          <a:p>
            <a:pPr eaLnBrk="1" hangingPunct="1"/>
            <a:endParaRPr lang="pl-PL" smtClean="0"/>
          </a:p>
        </p:txBody>
      </p:sp>
      <p:sp>
        <p:nvSpPr>
          <p:cNvPr id="21509" name="Rectangle 3"/>
          <p:cNvSpPr>
            <a:spLocks noGrp="1" noChangeArrowheads="1"/>
          </p:cNvSpPr>
          <p:nvPr>
            <p:ph type="body" idx="1"/>
          </p:nvPr>
        </p:nvSpPr>
        <p:spPr/>
        <p:txBody>
          <a:bodyPr/>
          <a:lstStyle/>
          <a:p>
            <a:pPr eaLnBrk="1" hangingPunct="1"/>
            <a:endParaRPr lang="pl-PL" smtClean="0"/>
          </a:p>
        </p:txBody>
      </p:sp>
      <p:sp>
        <p:nvSpPr>
          <p:cNvPr id="21510" name="Rectangle 4"/>
          <p:cNvSpPr>
            <a:spLocks noChangeArrowheads="1"/>
          </p:cNvSpPr>
          <p:nvPr/>
        </p:nvSpPr>
        <p:spPr bwMode="auto">
          <a:xfrm>
            <a:off x="0" y="1347788"/>
            <a:ext cx="9144000" cy="0"/>
          </a:xfrm>
          <a:prstGeom prst="rect">
            <a:avLst/>
          </a:prstGeom>
          <a:noFill/>
          <a:ln w="9525">
            <a:noFill/>
            <a:miter lim="800000"/>
            <a:headEnd/>
            <a:tailEnd/>
          </a:ln>
        </p:spPr>
        <p:txBody>
          <a:bodyPr wrap="none" anchor="ctr">
            <a:spAutoFit/>
          </a:bodyPr>
          <a:lstStyle/>
          <a:p>
            <a:endParaRPr lang="pl-PL"/>
          </a:p>
        </p:txBody>
      </p:sp>
      <p:graphicFrame>
        <p:nvGraphicFramePr>
          <p:cNvPr id="21506" name="Object 5"/>
          <p:cNvGraphicFramePr>
            <a:graphicFrameLocks noChangeAspect="1"/>
          </p:cNvGraphicFramePr>
          <p:nvPr/>
        </p:nvGraphicFramePr>
        <p:xfrm>
          <a:off x="468313" y="260350"/>
          <a:ext cx="8424862" cy="6337300"/>
        </p:xfrm>
        <a:graphic>
          <a:graphicData uri="http://schemas.openxmlformats.org/presentationml/2006/ole">
            <p:oleObj spid="_x0000_s21506" name="Graph" r:id="rId3" imgW="5754240" imgH="4315320" progId="STATISTICA.Graph">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51203" name="Rectangle 2"/>
          <p:cNvSpPr>
            <a:spLocks noGrp="1" noChangeArrowheads="1"/>
          </p:cNvSpPr>
          <p:nvPr>
            <p:ph type="title"/>
          </p:nvPr>
        </p:nvSpPr>
        <p:spPr>
          <a:xfrm>
            <a:off x="900113" y="188913"/>
            <a:ext cx="7488237" cy="174625"/>
          </a:xfrm>
        </p:spPr>
        <p:txBody>
          <a:bodyPr/>
          <a:lstStyle/>
          <a:p>
            <a:pPr eaLnBrk="1" hangingPunct="1"/>
            <a:r>
              <a:rPr lang="pl-PL" sz="2400" smtClean="0"/>
              <a:t>Interpretacja drzewa </a:t>
            </a:r>
          </a:p>
        </p:txBody>
      </p:sp>
      <p:sp>
        <p:nvSpPr>
          <p:cNvPr id="51204" name="Rectangle 3"/>
          <p:cNvSpPr>
            <a:spLocks noGrp="1" noChangeArrowheads="1"/>
          </p:cNvSpPr>
          <p:nvPr>
            <p:ph type="body" idx="1"/>
          </p:nvPr>
        </p:nvSpPr>
        <p:spPr>
          <a:xfrm>
            <a:off x="179388" y="1341438"/>
            <a:ext cx="8785225" cy="4535487"/>
          </a:xfrm>
        </p:spPr>
        <p:txBody>
          <a:bodyPr/>
          <a:lstStyle/>
          <a:p>
            <a:pPr eaLnBrk="1" hangingPunct="1">
              <a:lnSpc>
                <a:spcPct val="80000"/>
              </a:lnSpc>
            </a:pPr>
            <a:r>
              <a:rPr lang="pl-PL" sz="1800" smtClean="0"/>
              <a:t>Skonstruowane i wybrane drzewo pozwala na stworzenie reguł. Interpretacja drzewa jest bezpośrednia: dla każdego liścia (konkluzji) śledzimy wszystkie kolejne gałęzie (łuki grafu). Każdy napotkany wierzchołek reprezentuje test, a więc jest podstawą dla stworzenia przesłanki reguły. I tak, na podstawie drzewa nr 9 dla Rm (str. 30) można określić reguły:</a:t>
            </a:r>
          </a:p>
          <a:p>
            <a:pPr eaLnBrk="1" hangingPunct="1">
              <a:lnSpc>
                <a:spcPct val="80000"/>
              </a:lnSpc>
            </a:pPr>
            <a:r>
              <a:rPr lang="pl-PL" sz="1800" smtClean="0"/>
              <a:t>Jeśli próbka poddana została przesycaniu H3 i starzeniu w 500</a:t>
            </a:r>
            <a:r>
              <a:rPr lang="pl-PL" sz="1800" smtClean="0">
                <a:sym typeface="Symbol" pitchFamily="18" charset="2"/>
              </a:rPr>
              <a:t></a:t>
            </a:r>
            <a:r>
              <a:rPr lang="pl-PL" sz="1800" smtClean="0"/>
              <a:t>C, wtedy wytrzymałość będzie miała rozkład o średniej </a:t>
            </a:r>
            <a:r>
              <a:rPr lang="pl-PL" sz="1800" i="1" smtClean="0"/>
              <a:t>E(X)=</a:t>
            </a:r>
            <a:r>
              <a:rPr lang="pl-PL" sz="1800" smtClean="0"/>
              <a:t>476[Mpa] i wariancji </a:t>
            </a:r>
            <a:r>
              <a:rPr lang="pl-PL" sz="1800" i="1" smtClean="0"/>
              <a:t>D2(X)</a:t>
            </a:r>
            <a:r>
              <a:rPr lang="pl-PL" sz="1800" smtClean="0"/>
              <a:t>=793</a:t>
            </a:r>
          </a:p>
          <a:p>
            <a:pPr eaLnBrk="1" hangingPunct="1">
              <a:lnSpc>
                <a:spcPct val="80000"/>
              </a:lnSpc>
            </a:pPr>
            <a:r>
              <a:rPr lang="pl-PL" sz="1800" smtClean="0"/>
              <a:t>Jeśli próbka poddana została hartowaniu H3 i starzeniu w 700</a:t>
            </a:r>
            <a:r>
              <a:rPr lang="pl-PL" sz="1800" smtClean="0">
                <a:sym typeface="Symbol" pitchFamily="18" charset="2"/>
              </a:rPr>
              <a:t></a:t>
            </a:r>
            <a:r>
              <a:rPr lang="pl-PL" sz="1800" smtClean="0"/>
              <a:t>C lub bez starzenia, wtedy wytrzymałość będzie miała rozkład o średniej </a:t>
            </a:r>
            <a:r>
              <a:rPr lang="pl-PL" sz="1800" i="1" smtClean="0"/>
              <a:t>E(X)=</a:t>
            </a:r>
            <a:r>
              <a:rPr lang="pl-PL" sz="1800" smtClean="0"/>
              <a:t>530[Mpa] i wariancji </a:t>
            </a:r>
            <a:r>
              <a:rPr lang="pl-PL" sz="1800" i="1" smtClean="0"/>
              <a:t>D2(X)</a:t>
            </a:r>
            <a:r>
              <a:rPr lang="pl-PL" sz="1800" smtClean="0"/>
              <a:t>=33</a:t>
            </a:r>
          </a:p>
          <a:p>
            <a:pPr eaLnBrk="1" hangingPunct="1">
              <a:lnSpc>
                <a:spcPct val="80000"/>
              </a:lnSpc>
            </a:pPr>
            <a:r>
              <a:rPr lang="pl-PL" sz="1800" smtClean="0"/>
              <a:t>Jeśli próbka modyfikowana borem (K) poddana została przesycaniu (H2) wtedy wytrzymałość będzie miała rozkład o średniej </a:t>
            </a:r>
            <a:r>
              <a:rPr lang="pl-PL" sz="1800" i="1" smtClean="0"/>
              <a:t>E(X)=</a:t>
            </a:r>
            <a:r>
              <a:rPr lang="pl-PL" sz="1800" smtClean="0"/>
              <a:t>577[Mpa] i wariancji </a:t>
            </a:r>
            <a:r>
              <a:rPr lang="pl-PL" sz="1800" i="1" smtClean="0"/>
              <a:t>D2(X)</a:t>
            </a:r>
            <a:r>
              <a:rPr lang="pl-PL" sz="1800" smtClean="0"/>
              <a:t>=43</a:t>
            </a:r>
          </a:p>
          <a:p>
            <a:pPr eaLnBrk="1" hangingPunct="1">
              <a:lnSpc>
                <a:spcPct val="80000"/>
              </a:lnSpc>
            </a:pPr>
            <a:r>
              <a:rPr lang="pl-PL" sz="1800" smtClean="0"/>
              <a:t>Jeśli próbka modyfikowana borem (K) poddana została przesycaniu (H1) wtedy wytrzymałość będzie miała rozkład o średniej </a:t>
            </a:r>
            <a:r>
              <a:rPr lang="pl-PL" sz="1800" i="1" smtClean="0"/>
              <a:t>E(X)=</a:t>
            </a:r>
            <a:r>
              <a:rPr lang="pl-PL" sz="1800" smtClean="0"/>
              <a:t>546[Mpa] i wariancji </a:t>
            </a:r>
            <a:r>
              <a:rPr lang="pl-PL" sz="1800" i="1" smtClean="0"/>
              <a:t>D2(X)</a:t>
            </a:r>
            <a:r>
              <a:rPr lang="pl-PL" sz="1800" smtClean="0"/>
              <a:t>=2187</a:t>
            </a:r>
          </a:p>
          <a:p>
            <a:pPr eaLnBrk="1" hangingPunct="1">
              <a:lnSpc>
                <a:spcPct val="80000"/>
              </a:lnSpc>
            </a:pPr>
            <a:r>
              <a:rPr lang="pl-PL" sz="1800" smtClean="0"/>
              <a:t>Jeśli próbka nie modyfikowana borem (K) poddana została przesycaniu (H2 lub H1) wtedy wytrzymałość będzie miała rozkład o średniej </a:t>
            </a:r>
            <a:r>
              <a:rPr lang="pl-PL" sz="1800" i="1" smtClean="0"/>
              <a:t>E(X)=</a:t>
            </a:r>
            <a:r>
              <a:rPr lang="pl-PL" sz="1800" smtClean="0"/>
              <a:t>600 [Mpa] i wariancji </a:t>
            </a:r>
            <a:r>
              <a:rPr lang="pl-PL" sz="1800" i="1" smtClean="0"/>
              <a:t>D2(X)</a:t>
            </a:r>
            <a:r>
              <a:rPr lang="pl-PL" sz="1800" smtClean="0"/>
              <a:t>=325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22532" name="Rectangle 2"/>
          <p:cNvSpPr>
            <a:spLocks noGrp="1" noChangeArrowheads="1"/>
          </p:cNvSpPr>
          <p:nvPr>
            <p:ph type="body" idx="1"/>
          </p:nvPr>
        </p:nvSpPr>
        <p:spPr>
          <a:xfrm>
            <a:off x="250825" y="1196975"/>
            <a:ext cx="4837113" cy="1570038"/>
          </a:xfrm>
        </p:spPr>
        <p:txBody>
          <a:bodyPr/>
          <a:lstStyle/>
          <a:p>
            <a:pPr eaLnBrk="1" hangingPunct="1">
              <a:lnSpc>
                <a:spcPct val="80000"/>
              </a:lnSpc>
            </a:pPr>
            <a:r>
              <a:rPr lang="pl-PL" sz="1600" smtClean="0"/>
              <a:t>Skonstruowane i wybrane drzewo pozwala na stworzenie reguł. Interpretacja drzewa jest bezpośrednia: dla każdego liścia (konkluzji) śledzimy wszystkie kolejne gałęzie (łuki grafu). Każdy napotkany wierzchołek reprezentuje test, a więc jest podstawą dla stworzenia przesłanki reguły. I tak, na podstawie drzewa dla R</a:t>
            </a:r>
            <a:r>
              <a:rPr lang="pl-PL" sz="1600" baseline="-25000" smtClean="0"/>
              <a:t>m</a:t>
            </a:r>
            <a:r>
              <a:rPr lang="pl-PL" sz="1600" smtClean="0"/>
              <a:t> można określić reguły:</a:t>
            </a:r>
          </a:p>
        </p:txBody>
      </p:sp>
      <p:sp>
        <p:nvSpPr>
          <p:cNvPr id="22533" name="Rectangle 3"/>
          <p:cNvSpPr>
            <a:spLocks noChangeArrowheads="1"/>
          </p:cNvSpPr>
          <p:nvPr/>
        </p:nvSpPr>
        <p:spPr bwMode="auto">
          <a:xfrm>
            <a:off x="0" y="1628775"/>
            <a:ext cx="9144000" cy="0"/>
          </a:xfrm>
          <a:prstGeom prst="rect">
            <a:avLst/>
          </a:prstGeom>
          <a:noFill/>
          <a:ln w="9525">
            <a:noFill/>
            <a:miter lim="800000"/>
            <a:headEnd/>
            <a:tailEnd/>
          </a:ln>
        </p:spPr>
        <p:txBody>
          <a:bodyPr wrap="none" anchor="ctr">
            <a:spAutoFit/>
          </a:bodyPr>
          <a:lstStyle/>
          <a:p>
            <a:endParaRPr lang="pl-PL"/>
          </a:p>
        </p:txBody>
      </p:sp>
      <p:graphicFrame>
        <p:nvGraphicFramePr>
          <p:cNvPr id="22530" name="Object 4"/>
          <p:cNvGraphicFramePr>
            <a:graphicFrameLocks noChangeAspect="1"/>
          </p:cNvGraphicFramePr>
          <p:nvPr/>
        </p:nvGraphicFramePr>
        <p:xfrm>
          <a:off x="179388" y="2924175"/>
          <a:ext cx="5184775" cy="3267075"/>
        </p:xfrm>
        <a:graphic>
          <a:graphicData uri="http://schemas.openxmlformats.org/presentationml/2006/ole">
            <p:oleObj spid="_x0000_s22530" name="Graph" r:id="rId3" imgW="5710680" imgH="3598560" progId="STATISTICA.Graph">
              <p:embed/>
            </p:oleObj>
          </a:graphicData>
        </a:graphic>
      </p:graphicFrame>
      <p:sp>
        <p:nvSpPr>
          <p:cNvPr id="22534" name="Rectangle 5"/>
          <p:cNvSpPr>
            <a:spLocks noChangeArrowheads="1"/>
          </p:cNvSpPr>
          <p:nvPr/>
        </p:nvSpPr>
        <p:spPr bwMode="auto">
          <a:xfrm>
            <a:off x="5508625" y="0"/>
            <a:ext cx="3455988" cy="6686550"/>
          </a:xfrm>
          <a:prstGeom prst="rect">
            <a:avLst/>
          </a:prstGeom>
          <a:noFill/>
          <a:ln w="9525">
            <a:noFill/>
            <a:miter lim="800000"/>
            <a:headEnd/>
            <a:tailEnd/>
          </a:ln>
        </p:spPr>
        <p:txBody>
          <a:bodyPr>
            <a:spAutoFit/>
          </a:bodyPr>
          <a:lstStyle/>
          <a:p>
            <a:pPr indent="17463" defTabSz="234950">
              <a:buFontTx/>
              <a:buAutoNum type="arabicPeriod"/>
            </a:pPr>
            <a:r>
              <a:rPr lang="pl-PL" sz="1400">
                <a:latin typeface="Courier" pitchFamily="49" charset="0"/>
              </a:rPr>
              <a:t>Jeśli próbka poddana została przesycaniu H3 i starzeniu w 500</a:t>
            </a:r>
            <a:r>
              <a:rPr lang="pl-PL" sz="1400">
                <a:latin typeface="Courier" pitchFamily="49" charset="0"/>
                <a:sym typeface="Symbol" pitchFamily="18" charset="2"/>
              </a:rPr>
              <a:t></a:t>
            </a:r>
            <a:r>
              <a:rPr lang="pl-PL" sz="1400">
                <a:latin typeface="Courier" pitchFamily="49" charset="0"/>
              </a:rPr>
              <a:t>C, wtedy wytrzymałość będzie miała rozkład o średniej E(X)=476Mpa i wariancji D2(X)=793</a:t>
            </a:r>
          </a:p>
          <a:p>
            <a:pPr indent="17463" defTabSz="234950">
              <a:buFontTx/>
              <a:buAutoNum type="arabicPeriod"/>
            </a:pPr>
            <a:r>
              <a:rPr lang="pl-PL" sz="1400">
                <a:latin typeface="Courier" pitchFamily="49" charset="0"/>
              </a:rPr>
              <a:t>Jeśli próbka poddana została hartowaniu H3 i starzeniu w 700</a:t>
            </a:r>
            <a:r>
              <a:rPr lang="pl-PL" sz="1400">
                <a:latin typeface="Courier" pitchFamily="49" charset="0"/>
                <a:sym typeface="Symbol" pitchFamily="18" charset="2"/>
              </a:rPr>
              <a:t></a:t>
            </a:r>
            <a:r>
              <a:rPr lang="pl-PL" sz="1400">
                <a:latin typeface="Courier" pitchFamily="49" charset="0"/>
              </a:rPr>
              <a:t>C lub bez starzenia, wtedy wytrzymałość będzie miała rozkład o średniej E(X)=530Mpa i wariancji D2(X)=33</a:t>
            </a:r>
          </a:p>
          <a:p>
            <a:pPr indent="17463" defTabSz="234950">
              <a:buFontTx/>
              <a:buAutoNum type="arabicPeriod"/>
            </a:pPr>
            <a:r>
              <a:rPr lang="pl-PL" sz="1400">
                <a:latin typeface="Courier" pitchFamily="49" charset="0"/>
              </a:rPr>
              <a:t>Jeśli próbka modyfikowana borem (K) poddana została przesycaniu (H2) wtedy wytrzymałość będzie miała rozkład o średniej E(X)=577Mpa i wariancji D2(X)=43</a:t>
            </a:r>
          </a:p>
          <a:p>
            <a:pPr indent="17463" defTabSz="234950">
              <a:buFontTx/>
              <a:buAutoNum type="arabicPeriod"/>
            </a:pPr>
            <a:r>
              <a:rPr lang="pl-PL" sz="1400">
                <a:latin typeface="Courier" pitchFamily="49" charset="0"/>
              </a:rPr>
              <a:t>Jeśli próbka modyfikowana borem (K) poddana została przesycaniu (H1) wtedy wytrzymałość będzie miała rozkład o średniej E(X)=546Mpa i wariancji D2(X)=2187</a:t>
            </a:r>
          </a:p>
          <a:p>
            <a:pPr indent="17463" defTabSz="234950">
              <a:buFontTx/>
              <a:buAutoNum type="arabicPeriod"/>
            </a:pPr>
            <a:r>
              <a:rPr lang="pl-PL" sz="1400">
                <a:latin typeface="Courier" pitchFamily="49" charset="0"/>
              </a:rPr>
              <a:t>Jeśli próbka nie modyfikowana borem (K) poddana została przesycaniu (H2 lub H1) wtedy wytrzymałość będzie miała rozkład o średniej E(X)=600 Mpa i wariancji D2(X)=325</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pPr>
              <a:defRPr/>
            </a:pPr>
            <a:r>
              <a:rPr lang="pl-PL"/>
              <a:t>KISIM, WIMiIP, AGH</a:t>
            </a:r>
          </a:p>
        </p:txBody>
      </p:sp>
      <p:sp>
        <p:nvSpPr>
          <p:cNvPr id="23556" name="Rectangle 2"/>
          <p:cNvSpPr>
            <a:spLocks noChangeArrowheads="1"/>
          </p:cNvSpPr>
          <p:nvPr/>
        </p:nvSpPr>
        <p:spPr bwMode="auto">
          <a:xfrm>
            <a:off x="0" y="1628775"/>
            <a:ext cx="9144000" cy="0"/>
          </a:xfrm>
          <a:prstGeom prst="rect">
            <a:avLst/>
          </a:prstGeom>
          <a:noFill/>
          <a:ln w="9525">
            <a:noFill/>
            <a:miter lim="800000"/>
            <a:headEnd/>
            <a:tailEnd/>
          </a:ln>
        </p:spPr>
        <p:txBody>
          <a:bodyPr wrap="none" anchor="ctr">
            <a:spAutoFit/>
          </a:bodyPr>
          <a:lstStyle/>
          <a:p>
            <a:endParaRPr lang="pl-PL"/>
          </a:p>
        </p:txBody>
      </p:sp>
      <p:sp>
        <p:nvSpPr>
          <p:cNvPr id="23557" name="Rectangle 3"/>
          <p:cNvSpPr>
            <a:spLocks noChangeArrowheads="1"/>
          </p:cNvSpPr>
          <p:nvPr/>
        </p:nvSpPr>
        <p:spPr bwMode="auto">
          <a:xfrm>
            <a:off x="0" y="1690688"/>
            <a:ext cx="9144000" cy="0"/>
          </a:xfrm>
          <a:prstGeom prst="rect">
            <a:avLst/>
          </a:prstGeom>
          <a:noFill/>
          <a:ln w="9525">
            <a:noFill/>
            <a:miter lim="800000"/>
            <a:headEnd/>
            <a:tailEnd/>
          </a:ln>
        </p:spPr>
        <p:txBody>
          <a:bodyPr wrap="none" anchor="ctr">
            <a:spAutoFit/>
          </a:bodyPr>
          <a:lstStyle/>
          <a:p>
            <a:endParaRPr lang="pl-PL"/>
          </a:p>
        </p:txBody>
      </p:sp>
      <p:graphicFrame>
        <p:nvGraphicFramePr>
          <p:cNvPr id="23554" name="Object 4"/>
          <p:cNvGraphicFramePr>
            <a:graphicFrameLocks noChangeAspect="1"/>
          </p:cNvGraphicFramePr>
          <p:nvPr/>
        </p:nvGraphicFramePr>
        <p:xfrm>
          <a:off x="179388" y="333375"/>
          <a:ext cx="8640762" cy="5256213"/>
        </p:xfrm>
        <a:graphic>
          <a:graphicData uri="http://schemas.openxmlformats.org/presentationml/2006/ole">
            <p:oleObj spid="_x0000_s23554" name="Graph" r:id="rId3" imgW="5710680" imgH="3477960" progId="STATISTICA.Graph">
              <p:embed/>
            </p:oleObj>
          </a:graphicData>
        </a:graphic>
      </p:graphicFrame>
      <p:sp>
        <p:nvSpPr>
          <p:cNvPr id="23558" name="Rectangle 5"/>
          <p:cNvSpPr>
            <a:spLocks noGrp="1" noChangeArrowheads="1"/>
          </p:cNvSpPr>
          <p:nvPr>
            <p:ph type="body" idx="1"/>
          </p:nvPr>
        </p:nvSpPr>
        <p:spPr>
          <a:xfrm>
            <a:off x="0" y="4508500"/>
            <a:ext cx="4932363" cy="2089150"/>
          </a:xfrm>
          <a:solidFill>
            <a:schemeClr val="bg1"/>
          </a:solidFill>
        </p:spPr>
        <p:txBody>
          <a:bodyPr/>
          <a:lstStyle/>
          <a:p>
            <a:pPr indent="15875" eaLnBrk="1" hangingPunct="1">
              <a:lnSpc>
                <a:spcPct val="80000"/>
              </a:lnSpc>
            </a:pPr>
            <a:r>
              <a:rPr lang="pl-PL" sz="1400" smtClean="0"/>
              <a:t>Klasy dla poszczególnych parametrów R</a:t>
            </a:r>
            <a:r>
              <a:rPr lang="pl-PL" sz="1400" baseline="-25000" smtClean="0"/>
              <a:t>m</a:t>
            </a:r>
            <a:r>
              <a:rPr lang="pl-PL" sz="1400" smtClean="0"/>
              <a:t>, R</a:t>
            </a:r>
            <a:r>
              <a:rPr lang="pl-PL" sz="1400" baseline="-25000" smtClean="0"/>
              <a:t>0,2</a:t>
            </a:r>
            <a:r>
              <a:rPr lang="pl-PL" sz="1400" smtClean="0"/>
              <a:t>, A zostały wyznaczone za pomocą modeli drzew regresyjnych w oparciu o zmienne predykcyjne jakimi były:</a:t>
            </a:r>
            <a:endParaRPr lang="pl-PL" altLang="zh-CN" sz="1400" smtClean="0"/>
          </a:p>
          <a:p>
            <a:pPr marL="481013" lvl="1" eaLnBrk="1" hangingPunct="1">
              <a:lnSpc>
                <a:spcPct val="80000"/>
              </a:lnSpc>
            </a:pPr>
            <a:r>
              <a:rPr lang="pl-PL" altLang="zh-CN" sz="1200" smtClean="0"/>
              <a:t>Rodzaj modyfikatora </a:t>
            </a:r>
          </a:p>
          <a:p>
            <a:pPr marL="481013" lvl="1" eaLnBrk="1" hangingPunct="1">
              <a:lnSpc>
                <a:spcPct val="80000"/>
              </a:lnSpc>
            </a:pPr>
            <a:r>
              <a:rPr lang="pl-PL" altLang="zh-CN" sz="1200" smtClean="0"/>
              <a:t>Przesycanie – prędkość chłodzenia</a:t>
            </a:r>
          </a:p>
          <a:p>
            <a:pPr marL="481013" lvl="1" eaLnBrk="1" hangingPunct="1">
              <a:lnSpc>
                <a:spcPct val="80000"/>
              </a:lnSpc>
            </a:pPr>
            <a:r>
              <a:rPr lang="pl-PL" altLang="zh-CN" sz="1200" smtClean="0"/>
              <a:t>Temperatura starzenia</a:t>
            </a:r>
          </a:p>
          <a:p>
            <a:pPr marL="481013" lvl="1" eaLnBrk="1" hangingPunct="1">
              <a:lnSpc>
                <a:spcPct val="80000"/>
              </a:lnSpc>
            </a:pPr>
            <a:r>
              <a:rPr lang="pl-PL" altLang="zh-CN" sz="1200" smtClean="0"/>
              <a:t>Starzenie – prędkość studzenia</a:t>
            </a:r>
            <a:endParaRPr lang="pl-PL" sz="1200" smtClean="0"/>
          </a:p>
        </p:txBody>
      </p:sp>
      <p:sp>
        <p:nvSpPr>
          <p:cNvPr id="23559" name="Rectangle 6"/>
          <p:cNvSpPr>
            <a:spLocks noChangeArrowheads="1"/>
          </p:cNvSpPr>
          <p:nvPr/>
        </p:nvSpPr>
        <p:spPr bwMode="auto">
          <a:xfrm>
            <a:off x="4716463" y="260350"/>
            <a:ext cx="4176712" cy="647700"/>
          </a:xfrm>
          <a:prstGeom prst="rect">
            <a:avLst/>
          </a:prstGeom>
          <a:solidFill>
            <a:schemeClr val="bg1"/>
          </a:solidFill>
          <a:ln w="9525">
            <a:noFill/>
            <a:miter lim="800000"/>
            <a:headEnd/>
            <a:tailEnd/>
          </a:ln>
        </p:spPr>
        <p:txBody>
          <a:bodyPr/>
          <a:lstStyle/>
          <a:p>
            <a:pPr indent="15875">
              <a:lnSpc>
                <a:spcPct val="80000"/>
              </a:lnSpc>
              <a:spcBef>
                <a:spcPct val="50000"/>
              </a:spcBef>
              <a:buSzPct val="70000"/>
              <a:buFont typeface="Georgia" pitchFamily="18" charset="0"/>
              <a:buNone/>
            </a:pPr>
            <a:r>
              <a:rPr lang="pl-PL" altLang="zh-CN" sz="2000">
                <a:latin typeface="Calibri" pitchFamily="34" charset="0"/>
              </a:rPr>
              <a:t>Drzewo dla parametru: </a:t>
            </a:r>
            <a:br>
              <a:rPr lang="pl-PL" altLang="zh-CN" sz="2000">
                <a:latin typeface="Calibri" pitchFamily="34" charset="0"/>
              </a:rPr>
            </a:br>
            <a:r>
              <a:rPr lang="pl-PL" altLang="zh-CN" sz="2000">
                <a:latin typeface="Calibri" pitchFamily="34" charset="0"/>
              </a:rPr>
              <a:t>umowna granica plastyczności R</a:t>
            </a:r>
            <a:r>
              <a:rPr lang="pl-PL" altLang="zh-CN" sz="2000" baseline="-25000">
                <a:latin typeface="Calibri" pitchFamily="34" charset="0"/>
              </a:rPr>
              <a:t>0,2</a:t>
            </a:r>
            <a:r>
              <a:rPr lang="pl-PL" altLang="zh-CN" sz="2000">
                <a:latin typeface="Calibri" pitchFamily="34" charset="0"/>
              </a:rPr>
              <a:t> </a:t>
            </a:r>
            <a:endParaRPr lang="pl-PL" sz="2000">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stopki 3"/>
          <p:cNvSpPr>
            <a:spLocks noGrp="1"/>
          </p:cNvSpPr>
          <p:nvPr>
            <p:ph type="ftr" sz="quarter" idx="10"/>
          </p:nvPr>
        </p:nvSpPr>
        <p:spPr/>
        <p:txBody>
          <a:bodyPr/>
          <a:lstStyle/>
          <a:p>
            <a:pPr>
              <a:defRPr/>
            </a:pPr>
            <a:r>
              <a:rPr lang="pl-PL"/>
              <a:t>KISIM, WIMiIP, AGH</a:t>
            </a:r>
          </a:p>
        </p:txBody>
      </p:sp>
      <p:sp>
        <p:nvSpPr>
          <p:cNvPr id="24581" name="Rectangle 2"/>
          <p:cNvSpPr>
            <a:spLocks noGrp="1" noChangeArrowheads="1"/>
          </p:cNvSpPr>
          <p:nvPr>
            <p:ph type="title"/>
          </p:nvPr>
        </p:nvSpPr>
        <p:spPr/>
        <p:txBody>
          <a:bodyPr/>
          <a:lstStyle/>
          <a:p>
            <a:pPr eaLnBrk="1" hangingPunct="1"/>
            <a:endParaRPr lang="pl-PL" smtClean="0"/>
          </a:p>
        </p:txBody>
      </p:sp>
      <p:sp>
        <p:nvSpPr>
          <p:cNvPr id="24582" name="Rectangle 3"/>
          <p:cNvSpPr>
            <a:spLocks noGrp="1" noChangeArrowheads="1"/>
          </p:cNvSpPr>
          <p:nvPr>
            <p:ph type="body" idx="1"/>
          </p:nvPr>
        </p:nvSpPr>
        <p:spPr/>
        <p:txBody>
          <a:bodyPr/>
          <a:lstStyle/>
          <a:p>
            <a:pPr eaLnBrk="1" hangingPunct="1"/>
            <a:endParaRPr lang="pl-PL" smtClean="0"/>
          </a:p>
        </p:txBody>
      </p:sp>
      <p:sp>
        <p:nvSpPr>
          <p:cNvPr id="24583" name="Rectangle 4"/>
          <p:cNvSpPr>
            <a:spLocks noChangeArrowheads="1"/>
          </p:cNvSpPr>
          <p:nvPr/>
        </p:nvSpPr>
        <p:spPr bwMode="auto">
          <a:xfrm>
            <a:off x="0" y="795338"/>
            <a:ext cx="9144000" cy="0"/>
          </a:xfrm>
          <a:prstGeom prst="rect">
            <a:avLst/>
          </a:prstGeom>
          <a:noFill/>
          <a:ln w="9525">
            <a:noFill/>
            <a:miter lim="800000"/>
            <a:headEnd/>
            <a:tailEnd/>
          </a:ln>
        </p:spPr>
        <p:txBody>
          <a:bodyPr wrap="none" anchor="ctr">
            <a:spAutoFit/>
          </a:bodyPr>
          <a:lstStyle/>
          <a:p>
            <a:endParaRPr lang="pl-PL"/>
          </a:p>
        </p:txBody>
      </p:sp>
      <p:graphicFrame>
        <p:nvGraphicFramePr>
          <p:cNvPr id="24578" name="Object 5"/>
          <p:cNvGraphicFramePr>
            <a:graphicFrameLocks noChangeAspect="1"/>
          </p:cNvGraphicFramePr>
          <p:nvPr/>
        </p:nvGraphicFramePr>
        <p:xfrm>
          <a:off x="179388" y="0"/>
          <a:ext cx="8629650" cy="5267325"/>
        </p:xfrm>
        <a:graphic>
          <a:graphicData uri="http://schemas.openxmlformats.org/presentationml/2006/ole">
            <p:oleObj spid="_x0000_s24578" name="Graph" r:id="rId3" imgW="8967960" imgH="5467320" progId="STATISTICA.Graph">
              <p:embed/>
            </p:oleObj>
          </a:graphicData>
        </a:graphic>
      </p:graphicFrame>
      <p:sp>
        <p:nvSpPr>
          <p:cNvPr id="24584" name="Rectangle 6"/>
          <p:cNvSpPr>
            <a:spLocks noChangeArrowheads="1"/>
          </p:cNvSpPr>
          <p:nvPr/>
        </p:nvSpPr>
        <p:spPr bwMode="auto">
          <a:xfrm>
            <a:off x="5003800" y="5805488"/>
            <a:ext cx="2020888" cy="366712"/>
          </a:xfrm>
          <a:prstGeom prst="rect">
            <a:avLst/>
          </a:prstGeom>
          <a:noFill/>
          <a:ln w="9525">
            <a:noFill/>
            <a:miter lim="800000"/>
            <a:headEnd/>
            <a:tailEnd/>
          </a:ln>
        </p:spPr>
        <p:txBody>
          <a:bodyPr wrap="none" anchor="ctr">
            <a:spAutoFit/>
          </a:bodyPr>
          <a:lstStyle/>
          <a:p>
            <a:r>
              <a:rPr lang="pl-PL"/>
              <a:t>Drzewo 8 dla R</a:t>
            </a:r>
            <a:r>
              <a:rPr lang="pl-PL" baseline="-25000"/>
              <a:t>0,2</a:t>
            </a:r>
            <a:r>
              <a:rPr lang="pl-PL"/>
              <a:t> </a:t>
            </a:r>
          </a:p>
        </p:txBody>
      </p:sp>
      <p:sp>
        <p:nvSpPr>
          <p:cNvPr id="24585" name="Rectangle 7"/>
          <p:cNvSpPr>
            <a:spLocks noChangeArrowheads="1"/>
          </p:cNvSpPr>
          <p:nvPr/>
        </p:nvSpPr>
        <p:spPr bwMode="auto">
          <a:xfrm>
            <a:off x="0" y="1543050"/>
            <a:ext cx="9144000" cy="0"/>
          </a:xfrm>
          <a:prstGeom prst="rect">
            <a:avLst/>
          </a:prstGeom>
          <a:noFill/>
          <a:ln w="9525">
            <a:noFill/>
            <a:miter lim="800000"/>
            <a:headEnd/>
            <a:tailEnd/>
          </a:ln>
        </p:spPr>
        <p:txBody>
          <a:bodyPr wrap="none" anchor="ctr">
            <a:spAutoFit/>
          </a:bodyPr>
          <a:lstStyle/>
          <a:p>
            <a:endParaRPr lang="pl-PL"/>
          </a:p>
        </p:txBody>
      </p:sp>
      <p:graphicFrame>
        <p:nvGraphicFramePr>
          <p:cNvPr id="24579" name="Object 8"/>
          <p:cNvGraphicFramePr>
            <a:graphicFrameLocks noChangeAspect="1"/>
          </p:cNvGraphicFramePr>
          <p:nvPr/>
        </p:nvGraphicFramePr>
        <p:xfrm>
          <a:off x="0" y="3968750"/>
          <a:ext cx="3851275" cy="2889250"/>
        </p:xfrm>
        <a:graphic>
          <a:graphicData uri="http://schemas.openxmlformats.org/presentationml/2006/ole">
            <p:oleObj spid="_x0000_s24579" name="Graph" r:id="rId4" imgW="5024880" imgH="3768840" progId="STATISTICA.Graph">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stopki 3"/>
          <p:cNvSpPr>
            <a:spLocks noGrp="1"/>
          </p:cNvSpPr>
          <p:nvPr>
            <p:ph type="ftr" sz="quarter" idx="10"/>
          </p:nvPr>
        </p:nvSpPr>
        <p:spPr/>
        <p:txBody>
          <a:bodyPr/>
          <a:lstStyle/>
          <a:p>
            <a:pPr>
              <a:defRPr/>
            </a:pPr>
            <a:r>
              <a:rPr lang="pl-PL"/>
              <a:t>KISIM, WIMiIP, AGH</a:t>
            </a:r>
          </a:p>
        </p:txBody>
      </p:sp>
      <p:sp>
        <p:nvSpPr>
          <p:cNvPr id="25606" name="Rectangle 2"/>
          <p:cNvSpPr>
            <a:spLocks noGrp="1" noChangeArrowheads="1"/>
          </p:cNvSpPr>
          <p:nvPr>
            <p:ph type="title"/>
          </p:nvPr>
        </p:nvSpPr>
        <p:spPr/>
        <p:txBody>
          <a:bodyPr/>
          <a:lstStyle/>
          <a:p>
            <a:pPr eaLnBrk="1" hangingPunct="1"/>
            <a:endParaRPr lang="pl-PL" smtClean="0"/>
          </a:p>
        </p:txBody>
      </p:sp>
      <p:sp>
        <p:nvSpPr>
          <p:cNvPr id="25607" name="Rectangle 3"/>
          <p:cNvSpPr>
            <a:spLocks noGrp="1" noChangeArrowheads="1"/>
          </p:cNvSpPr>
          <p:nvPr>
            <p:ph type="body" idx="1"/>
          </p:nvPr>
        </p:nvSpPr>
        <p:spPr>
          <a:xfrm>
            <a:off x="0" y="4365625"/>
            <a:ext cx="5364163" cy="2492375"/>
          </a:xfrm>
        </p:spPr>
        <p:txBody>
          <a:bodyPr/>
          <a:lstStyle/>
          <a:p>
            <a:pPr eaLnBrk="1" hangingPunct="1">
              <a:lnSpc>
                <a:spcPct val="80000"/>
              </a:lnSpc>
            </a:pPr>
            <a:r>
              <a:rPr lang="pl-PL" sz="1600" smtClean="0"/>
              <a:t>Analiza wykazała, że jedyną istotną zmienną wpływającą na wydłużenie jest </a:t>
            </a:r>
            <a:r>
              <a:rPr lang="pl-PL" sz="1600" smtClean="0">
                <a:solidFill>
                  <a:schemeClr val="accent2"/>
                </a:solidFill>
              </a:rPr>
              <a:t>temperatura starzenia</a:t>
            </a:r>
            <a:r>
              <a:rPr lang="pl-PL" sz="1600" smtClean="0"/>
              <a:t>. Wynika z tego, że wydłużenie posiada tylko dwie klasy:</a:t>
            </a:r>
          </a:p>
          <a:p>
            <a:pPr eaLnBrk="1" hangingPunct="1">
              <a:lnSpc>
                <a:spcPct val="80000"/>
              </a:lnSpc>
            </a:pPr>
            <a:r>
              <a:rPr lang="pl-PL" sz="1600" smtClean="0"/>
              <a:t>Jeśli próbka poddana została starzeniu w 700</a:t>
            </a:r>
            <a:r>
              <a:rPr lang="pl-PL" sz="1600" smtClean="0">
                <a:sym typeface="Symbol" pitchFamily="18" charset="2"/>
              </a:rPr>
              <a:t></a:t>
            </a:r>
            <a:r>
              <a:rPr lang="pl-PL" sz="1600" smtClean="0"/>
              <a:t>C, wtedy wydłużenie będzie miało rozkład o średniej </a:t>
            </a:r>
            <a:r>
              <a:rPr lang="pl-PL" sz="1600" i="1" smtClean="0"/>
              <a:t>E(X)=</a:t>
            </a:r>
            <a:r>
              <a:rPr lang="pl-PL" sz="1600" smtClean="0"/>
              <a:t>26[Mpa] i wariancji </a:t>
            </a:r>
            <a:r>
              <a:rPr lang="pl-PL" sz="1600" i="1" smtClean="0"/>
              <a:t>D2(X)</a:t>
            </a:r>
            <a:r>
              <a:rPr lang="pl-PL" sz="1600" smtClean="0"/>
              <a:t>=29</a:t>
            </a:r>
          </a:p>
          <a:p>
            <a:pPr eaLnBrk="1" hangingPunct="1">
              <a:lnSpc>
                <a:spcPct val="80000"/>
              </a:lnSpc>
            </a:pPr>
            <a:r>
              <a:rPr lang="pl-PL" sz="1600" smtClean="0"/>
              <a:t>Jeśli próbka poddana została starzeniu w 500</a:t>
            </a:r>
            <a:r>
              <a:rPr lang="pl-PL" sz="1600" smtClean="0">
                <a:sym typeface="Symbol" pitchFamily="18" charset="2"/>
              </a:rPr>
              <a:t></a:t>
            </a:r>
            <a:r>
              <a:rPr lang="pl-PL" sz="1600" smtClean="0"/>
              <a:t>C, wtedy wydłużenie będzie miało rozkład o średniej </a:t>
            </a:r>
            <a:r>
              <a:rPr lang="pl-PL" sz="1600" i="1" smtClean="0"/>
              <a:t>E(X)=</a:t>
            </a:r>
            <a:r>
              <a:rPr lang="pl-PL" sz="1600" smtClean="0"/>
              <a:t>14[Mpa] i wariancji </a:t>
            </a:r>
            <a:r>
              <a:rPr lang="pl-PL" sz="1600" i="1" smtClean="0"/>
              <a:t>D2(X)</a:t>
            </a:r>
            <a:r>
              <a:rPr lang="pl-PL" sz="1600" smtClean="0"/>
              <a:t>=14</a:t>
            </a:r>
          </a:p>
        </p:txBody>
      </p:sp>
      <p:sp>
        <p:nvSpPr>
          <p:cNvPr id="25608" name="Rectangle 4"/>
          <p:cNvSpPr>
            <a:spLocks noChangeArrowheads="1"/>
          </p:cNvSpPr>
          <p:nvPr/>
        </p:nvSpPr>
        <p:spPr bwMode="auto">
          <a:xfrm>
            <a:off x="0" y="1404938"/>
            <a:ext cx="9144000" cy="0"/>
          </a:xfrm>
          <a:prstGeom prst="rect">
            <a:avLst/>
          </a:prstGeom>
          <a:noFill/>
          <a:ln w="9525">
            <a:noFill/>
            <a:miter lim="800000"/>
            <a:headEnd/>
            <a:tailEnd/>
          </a:ln>
        </p:spPr>
        <p:txBody>
          <a:bodyPr wrap="none" anchor="ctr">
            <a:spAutoFit/>
          </a:bodyPr>
          <a:lstStyle/>
          <a:p>
            <a:endParaRPr lang="pl-PL"/>
          </a:p>
        </p:txBody>
      </p:sp>
      <p:graphicFrame>
        <p:nvGraphicFramePr>
          <p:cNvPr id="25602" name="Object 5"/>
          <p:cNvGraphicFramePr>
            <a:graphicFrameLocks noChangeAspect="1"/>
          </p:cNvGraphicFramePr>
          <p:nvPr/>
        </p:nvGraphicFramePr>
        <p:xfrm>
          <a:off x="179388" y="188913"/>
          <a:ext cx="5381625" cy="4048125"/>
        </p:xfrm>
        <a:graphic>
          <a:graphicData uri="http://schemas.openxmlformats.org/presentationml/2006/ole">
            <p:oleObj spid="_x0000_s25602" name="Graph" r:id="rId3" imgW="5596200" imgH="4197240" progId="STATISTICA.Graph">
              <p:embed/>
            </p:oleObj>
          </a:graphicData>
        </a:graphic>
      </p:graphicFrame>
      <p:sp>
        <p:nvSpPr>
          <p:cNvPr id="25609" name="Rectangle 6"/>
          <p:cNvSpPr>
            <a:spLocks noChangeArrowheads="1"/>
          </p:cNvSpPr>
          <p:nvPr/>
        </p:nvSpPr>
        <p:spPr bwMode="auto">
          <a:xfrm>
            <a:off x="0" y="1404938"/>
            <a:ext cx="9144000" cy="0"/>
          </a:xfrm>
          <a:prstGeom prst="rect">
            <a:avLst/>
          </a:prstGeom>
          <a:noFill/>
          <a:ln w="9525">
            <a:noFill/>
            <a:miter lim="800000"/>
            <a:headEnd/>
            <a:tailEnd/>
          </a:ln>
        </p:spPr>
        <p:txBody>
          <a:bodyPr wrap="none" anchor="ctr">
            <a:spAutoFit/>
          </a:bodyPr>
          <a:lstStyle/>
          <a:p>
            <a:endParaRPr lang="pl-PL"/>
          </a:p>
        </p:txBody>
      </p:sp>
      <p:graphicFrame>
        <p:nvGraphicFramePr>
          <p:cNvPr id="25603" name="Object 7"/>
          <p:cNvGraphicFramePr>
            <a:graphicFrameLocks noChangeAspect="1"/>
          </p:cNvGraphicFramePr>
          <p:nvPr/>
        </p:nvGraphicFramePr>
        <p:xfrm>
          <a:off x="5364163" y="188913"/>
          <a:ext cx="3581400" cy="2693987"/>
        </p:xfrm>
        <a:graphic>
          <a:graphicData uri="http://schemas.openxmlformats.org/presentationml/2006/ole">
            <p:oleObj spid="_x0000_s25603" name="Graph" r:id="rId4" imgW="5596200" imgH="4197240" progId="STATISTICA.Graph">
              <p:embed/>
            </p:oleObj>
          </a:graphicData>
        </a:graphic>
      </p:graphicFrame>
      <p:sp>
        <p:nvSpPr>
          <p:cNvPr id="25610" name="Rectangle 8"/>
          <p:cNvSpPr>
            <a:spLocks noChangeArrowheads="1"/>
          </p:cNvSpPr>
          <p:nvPr/>
        </p:nvSpPr>
        <p:spPr bwMode="auto">
          <a:xfrm>
            <a:off x="0" y="1447800"/>
            <a:ext cx="9144000" cy="0"/>
          </a:xfrm>
          <a:prstGeom prst="rect">
            <a:avLst/>
          </a:prstGeom>
          <a:noFill/>
          <a:ln w="9525">
            <a:noFill/>
            <a:miter lim="800000"/>
            <a:headEnd/>
            <a:tailEnd/>
          </a:ln>
        </p:spPr>
        <p:txBody>
          <a:bodyPr wrap="none" anchor="ctr">
            <a:spAutoFit/>
          </a:bodyPr>
          <a:lstStyle/>
          <a:p>
            <a:endParaRPr lang="pl-PL"/>
          </a:p>
        </p:txBody>
      </p:sp>
      <p:graphicFrame>
        <p:nvGraphicFramePr>
          <p:cNvPr id="25604" name="Object 9"/>
          <p:cNvGraphicFramePr>
            <a:graphicFrameLocks noChangeAspect="1"/>
          </p:cNvGraphicFramePr>
          <p:nvPr/>
        </p:nvGraphicFramePr>
        <p:xfrm>
          <a:off x="5580063" y="2997200"/>
          <a:ext cx="3332162" cy="2501900"/>
        </p:xfrm>
        <a:graphic>
          <a:graphicData uri="http://schemas.openxmlformats.org/presentationml/2006/ole">
            <p:oleObj spid="_x0000_s25604" name="Graph" r:id="rId5" imgW="5482080" imgH="4111560" progId="STATISTICA.Graph">
              <p:embed/>
            </p:oleObj>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52227" name="Rectangle 2"/>
          <p:cNvSpPr>
            <a:spLocks noGrp="1" noChangeArrowheads="1"/>
          </p:cNvSpPr>
          <p:nvPr>
            <p:ph type="title"/>
          </p:nvPr>
        </p:nvSpPr>
        <p:spPr/>
        <p:txBody>
          <a:bodyPr/>
          <a:lstStyle/>
          <a:p>
            <a:pPr eaLnBrk="1" hangingPunct="1"/>
            <a:r>
              <a:rPr lang="pl-PL" sz="1600" smtClean="0"/>
              <a:t>Rozwiązanie zagadnienia odwrotnego w oparciu o algorytm drzew klasyfikacyjnych C&amp;RT </a:t>
            </a:r>
          </a:p>
        </p:txBody>
      </p:sp>
      <p:sp>
        <p:nvSpPr>
          <p:cNvPr id="52228" name="Rectangle 3"/>
          <p:cNvSpPr>
            <a:spLocks noGrp="1" noChangeArrowheads="1"/>
          </p:cNvSpPr>
          <p:nvPr>
            <p:ph type="body" idx="1"/>
          </p:nvPr>
        </p:nvSpPr>
        <p:spPr/>
        <p:txBody>
          <a:bodyPr/>
          <a:lstStyle/>
          <a:p>
            <a:pPr eaLnBrk="1" hangingPunct="1"/>
            <a:r>
              <a:rPr lang="pl-PL" smtClean="0"/>
              <a:t>W codziennym działaniu może być dla użytkownika bardziej praktyczny model odwrotny, mianowicie odpowiadający na pytanie „jakiej obróbki cieplej powinienem użyć, aby otrzymać właściwości mechaniczne o wartościach </a:t>
            </a:r>
            <a:br>
              <a:rPr lang="pl-PL" smtClean="0"/>
            </a:br>
            <a:r>
              <a:rPr lang="pl-PL" smtClean="0"/>
              <a:t>Rm=x, R</a:t>
            </a:r>
            <a:r>
              <a:rPr lang="pl-PL" baseline="-25000" smtClean="0"/>
              <a:t>0,2</a:t>
            </a:r>
            <a:r>
              <a:rPr lang="pl-PL" smtClean="0"/>
              <a:t>=y, A=z?”.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sp>
        <p:nvSpPr>
          <p:cNvPr id="53251" name="Rectangle 2"/>
          <p:cNvSpPr>
            <a:spLocks noGrp="1" noChangeArrowheads="1"/>
          </p:cNvSpPr>
          <p:nvPr>
            <p:ph type="body" idx="1"/>
          </p:nvPr>
        </p:nvSpPr>
        <p:spPr/>
        <p:txBody>
          <a:bodyPr/>
          <a:lstStyle/>
          <a:p>
            <a:pPr eaLnBrk="1" hangingPunct="1"/>
            <a:r>
              <a:rPr lang="pl-PL" smtClean="0"/>
              <a:t>Rozwiązanie problemu odwrotnego może zostać wykonane w oparciu o drzewa klasyfikacyjne C&amp;RT. Zmienna zależna jest w tym wypadku zmienną jakościową, a predykatory zmiennymi ilościowymi. Model taki będzie posiadał jednak pewne istotne niedogodności: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pic>
        <p:nvPicPr>
          <p:cNvPr id="33795" name="Picture 2"/>
          <p:cNvPicPr>
            <a:picLocks noChangeAspect="1" noChangeArrowheads="1"/>
          </p:cNvPicPr>
          <p:nvPr/>
        </p:nvPicPr>
        <p:blipFill>
          <a:blip r:embed="rId2" cstate="print"/>
          <a:srcRect/>
          <a:stretch>
            <a:fillRect/>
          </a:stretch>
        </p:blipFill>
        <p:spPr bwMode="auto">
          <a:xfrm>
            <a:off x="1258888" y="333375"/>
            <a:ext cx="5676900" cy="59817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sp>
        <p:nvSpPr>
          <p:cNvPr id="54275" name="Rectangle 2"/>
          <p:cNvSpPr>
            <a:spLocks noGrp="1" noChangeArrowheads="1"/>
          </p:cNvSpPr>
          <p:nvPr>
            <p:ph type="body" idx="1"/>
          </p:nvPr>
        </p:nvSpPr>
        <p:spPr>
          <a:xfrm>
            <a:off x="468313" y="981075"/>
            <a:ext cx="8229600" cy="4525963"/>
          </a:xfrm>
        </p:spPr>
        <p:txBody>
          <a:bodyPr/>
          <a:lstStyle/>
          <a:p>
            <a:pPr eaLnBrk="1" hangingPunct="1">
              <a:lnSpc>
                <a:spcPct val="90000"/>
              </a:lnSpc>
            </a:pPr>
            <a:r>
              <a:rPr lang="pl-PL" sz="2000" smtClean="0"/>
              <a:t>dla każdego etapu obróbki próbek stworzone zostanie osobne drzewo, co oznacza, że nawet dla procesów „niesamodzielnych” jak starzenie, zostanie stworzony model bez uwzględnienia pozostałych, immanentnie związanych z nim procesów. Taka sytuacja może prowadzić do stworzenia reguł sprzecznych. Przykładowo: dla starzenia zostanie ustalona reguła, mówiąca, że aby otrzymać pewną wartość wydłużenia należy zastosować starzenie w 500</a:t>
            </a:r>
            <a:r>
              <a:rPr lang="pl-PL" sz="2000" smtClean="0">
                <a:sym typeface="Symbol" pitchFamily="18" charset="2"/>
              </a:rPr>
              <a:t></a:t>
            </a:r>
            <a:r>
              <a:rPr lang="pl-PL" sz="2000" smtClean="0"/>
              <a:t>C lub jego brak; taka reguła będzie prawdziwa jedynie przy założeniu, że nie zostało przeprowadzone przesycanie H3. Jeśli rozpatrujemy te procesy osobno, nie jesteśmy w stanie takich zależności kontrolować.</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55299" name="Rectangle 2"/>
          <p:cNvSpPr>
            <a:spLocks noGrp="1" noChangeArrowheads="1"/>
          </p:cNvSpPr>
          <p:nvPr>
            <p:ph type="body" idx="1"/>
          </p:nvPr>
        </p:nvSpPr>
        <p:spPr>
          <a:xfrm>
            <a:off x="323850" y="1125538"/>
            <a:ext cx="8229600" cy="3097212"/>
          </a:xfrm>
        </p:spPr>
        <p:txBody>
          <a:bodyPr/>
          <a:lstStyle/>
          <a:p>
            <a:pPr eaLnBrk="1" hangingPunct="1">
              <a:lnSpc>
                <a:spcPct val="90000"/>
              </a:lnSpc>
            </a:pPr>
            <a:r>
              <a:rPr lang="pl-PL" sz="2000" smtClean="0"/>
              <a:t>trudność związana z wyrażeniem w sposób ekspresywny reguł w postaci rozmytej: dla przykładu, na rysunku widzimy fragment drzewa klasyfikacyjnego dla klasy (czerwony prostokąt) o numerze 20 (ID=20). Jej liczność wynosi 3 (N=3). Klasa ta powstaje z obiektów, dla których Rm≤606,39. Widać wewnątrz klasy histogramy liczności próbek z hartowaniem H1 i H2.</a:t>
            </a:r>
          </a:p>
          <a:p>
            <a:pPr eaLnBrk="1" hangingPunct="1">
              <a:lnSpc>
                <a:spcPct val="90000"/>
              </a:lnSpc>
            </a:pPr>
            <a:r>
              <a:rPr lang="pl-PL" sz="2000" smtClean="0"/>
              <a:t>Dla tego węzła nr. 20 reguła mogłaby brzmieć: „aby otrzymać Rm mniejsze lub równe 606,4, należy w </a:t>
            </a:r>
            <a:r>
              <a:rPr lang="pl-PL" sz="2000" b="1" smtClean="0"/>
              <a:t>przede wszystkim</a:t>
            </a:r>
            <a:r>
              <a:rPr lang="pl-PL" sz="2000" smtClean="0"/>
              <a:t> zastosować przesycanie H1, </a:t>
            </a:r>
            <a:r>
              <a:rPr lang="pl-PL" sz="2000" b="1" smtClean="0"/>
              <a:t>ewentualnie (choć mniej pewnie)</a:t>
            </a:r>
            <a:r>
              <a:rPr lang="pl-PL" sz="2000" smtClean="0"/>
              <a:t> przesycanie H2” </a:t>
            </a:r>
          </a:p>
        </p:txBody>
      </p:sp>
      <p:pic>
        <p:nvPicPr>
          <p:cNvPr id="55300" name="Picture 3"/>
          <p:cNvPicPr>
            <a:picLocks noChangeAspect="1" noChangeArrowheads="1"/>
          </p:cNvPicPr>
          <p:nvPr/>
        </p:nvPicPr>
        <p:blipFill>
          <a:blip r:embed="rId2" cstate="print"/>
          <a:srcRect/>
          <a:stretch>
            <a:fillRect/>
          </a:stretch>
        </p:blipFill>
        <p:spPr bwMode="auto">
          <a:xfrm>
            <a:off x="3419475" y="4365625"/>
            <a:ext cx="2590800" cy="22987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26628" name="Rectangle 2"/>
          <p:cNvSpPr>
            <a:spLocks noGrp="1" noChangeArrowheads="1"/>
          </p:cNvSpPr>
          <p:nvPr>
            <p:ph type="body" idx="1"/>
          </p:nvPr>
        </p:nvSpPr>
        <p:spPr/>
        <p:txBody>
          <a:bodyPr/>
          <a:lstStyle/>
          <a:p>
            <a:pPr eaLnBrk="1" hangingPunct="1"/>
            <a:endParaRPr lang="pl-PL" smtClean="0"/>
          </a:p>
        </p:txBody>
      </p:sp>
      <p:sp>
        <p:nvSpPr>
          <p:cNvPr id="26629" name="Rectangle 3"/>
          <p:cNvSpPr>
            <a:spLocks noChangeArrowheads="1"/>
          </p:cNvSpPr>
          <p:nvPr/>
        </p:nvSpPr>
        <p:spPr bwMode="auto">
          <a:xfrm>
            <a:off x="0" y="728663"/>
            <a:ext cx="9144000" cy="0"/>
          </a:xfrm>
          <a:prstGeom prst="rect">
            <a:avLst/>
          </a:prstGeom>
          <a:noFill/>
          <a:ln w="9525">
            <a:noFill/>
            <a:miter lim="800000"/>
            <a:headEnd/>
            <a:tailEnd/>
          </a:ln>
        </p:spPr>
        <p:txBody>
          <a:bodyPr wrap="none" anchor="ctr">
            <a:spAutoFit/>
          </a:bodyPr>
          <a:lstStyle/>
          <a:p>
            <a:endParaRPr lang="pl-PL"/>
          </a:p>
        </p:txBody>
      </p:sp>
      <p:graphicFrame>
        <p:nvGraphicFramePr>
          <p:cNvPr id="26626" name="Object 4"/>
          <p:cNvGraphicFramePr>
            <a:graphicFrameLocks noChangeAspect="1"/>
          </p:cNvGraphicFramePr>
          <p:nvPr/>
        </p:nvGraphicFramePr>
        <p:xfrm>
          <a:off x="323850" y="620713"/>
          <a:ext cx="8572500" cy="5400675"/>
        </p:xfrm>
        <a:graphic>
          <a:graphicData uri="http://schemas.openxmlformats.org/presentationml/2006/ole">
            <p:oleObj spid="_x0000_s26626" name="Graph" r:id="rId3" imgW="8568000" imgH="5401800" progId="STATISTICA.Graph">
              <p:embed/>
            </p:oleObj>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56323" name="Rectangle 2"/>
          <p:cNvSpPr>
            <a:spLocks noGrp="1" noChangeArrowheads="1"/>
          </p:cNvSpPr>
          <p:nvPr>
            <p:ph type="title"/>
          </p:nvPr>
        </p:nvSpPr>
        <p:spPr/>
        <p:txBody>
          <a:bodyPr/>
          <a:lstStyle/>
          <a:p>
            <a:pPr eaLnBrk="1" hangingPunct="1"/>
            <a:r>
              <a:rPr lang="pl-PL" sz="1800" b="1" smtClean="0"/>
              <a:t>Rozwiązanie problemu odwrotnego z zastosowaniem modelu logiki rozmytej</a:t>
            </a:r>
            <a:br>
              <a:rPr lang="pl-PL" sz="1800" b="1" smtClean="0"/>
            </a:br>
            <a:endParaRPr lang="pl-PL" sz="1800" b="1" smtClean="0"/>
          </a:p>
        </p:txBody>
      </p:sp>
      <p:sp>
        <p:nvSpPr>
          <p:cNvPr id="56324" name="Rectangle 3"/>
          <p:cNvSpPr>
            <a:spLocks noGrp="1" noChangeArrowheads="1"/>
          </p:cNvSpPr>
          <p:nvPr>
            <p:ph type="body" idx="1"/>
          </p:nvPr>
        </p:nvSpPr>
        <p:spPr/>
        <p:txBody>
          <a:bodyPr/>
          <a:lstStyle/>
          <a:p>
            <a:pPr eaLnBrk="1" hangingPunct="1">
              <a:lnSpc>
                <a:spcPct val="80000"/>
              </a:lnSpc>
            </a:pPr>
            <a:r>
              <a:rPr lang="pl-PL" sz="2400" smtClean="0"/>
              <a:t>Jak przedstawiono w poprzednim ustępie, zagadnienie odwrotne odpowiada na pytanie „jaką obróbkę cieplną należy zastosować, aby otrzymać właściwości mechaniczne o wartościach Rm=x, R</a:t>
            </a:r>
            <a:r>
              <a:rPr lang="pl-PL" sz="2400" baseline="-25000" smtClean="0"/>
              <a:t>0,2</a:t>
            </a:r>
            <a:r>
              <a:rPr lang="pl-PL" sz="2400" smtClean="0"/>
              <a:t>=y, A=z?”. </a:t>
            </a:r>
          </a:p>
          <a:p>
            <a:pPr eaLnBrk="1" hangingPunct="1">
              <a:lnSpc>
                <a:spcPct val="80000"/>
              </a:lnSpc>
            </a:pPr>
            <a:r>
              <a:rPr lang="pl-PL" sz="2400" smtClean="0"/>
              <a:t>Rozwiązaniem problemu, na jaki natrafiamy stosując algorytm drzew klasyfikacyjnych C&amp;RT – rozmytej postaci reguł decyzyjnych – jest zastosowanie logiki rozmytej.</a:t>
            </a:r>
          </a:p>
          <a:p>
            <a:pPr eaLnBrk="1" hangingPunct="1">
              <a:lnSpc>
                <a:spcPct val="80000"/>
              </a:lnSpc>
            </a:pPr>
            <a:r>
              <a:rPr lang="pl-PL" sz="2400" smtClean="0"/>
              <a:t>Do skonstruowania modelu użyto środowiska </a:t>
            </a:r>
            <a:r>
              <a:rPr lang="pl-PL" sz="2400" i="1" smtClean="0"/>
              <a:t>MATLAB</a:t>
            </a:r>
            <a:r>
              <a:rPr lang="pl-PL" sz="2400" smtClean="0"/>
              <a:t> 7.4 (R2007a), modułu </a:t>
            </a:r>
            <a:r>
              <a:rPr lang="pl-PL" sz="2400" i="1" smtClean="0"/>
              <a:t>Fuzzy Logic Toolbox</a:t>
            </a:r>
            <a:r>
              <a:rPr lang="pl-PL" sz="2400" smtClean="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pic>
        <p:nvPicPr>
          <p:cNvPr id="57347" name="Picture 2"/>
          <p:cNvPicPr>
            <a:picLocks noChangeAspect="1" noChangeArrowheads="1"/>
          </p:cNvPicPr>
          <p:nvPr/>
        </p:nvPicPr>
        <p:blipFill>
          <a:blip r:embed="rId2" cstate="print"/>
          <a:srcRect/>
          <a:stretch>
            <a:fillRect/>
          </a:stretch>
        </p:blipFill>
        <p:spPr bwMode="auto">
          <a:xfrm>
            <a:off x="179388" y="188913"/>
            <a:ext cx="5410200" cy="4467225"/>
          </a:xfrm>
          <a:prstGeom prst="rect">
            <a:avLst/>
          </a:prstGeom>
          <a:noFill/>
          <a:ln w="9525">
            <a:noFill/>
            <a:miter lim="800000"/>
            <a:headEnd/>
            <a:tailEnd/>
          </a:ln>
        </p:spPr>
      </p:pic>
      <p:pic>
        <p:nvPicPr>
          <p:cNvPr id="57348" name="Picture 3"/>
          <p:cNvPicPr>
            <a:picLocks noChangeAspect="1" noChangeArrowheads="1"/>
          </p:cNvPicPr>
          <p:nvPr/>
        </p:nvPicPr>
        <p:blipFill>
          <a:blip r:embed="rId3" cstate="print"/>
          <a:srcRect/>
          <a:stretch>
            <a:fillRect/>
          </a:stretch>
        </p:blipFill>
        <p:spPr bwMode="auto">
          <a:xfrm>
            <a:off x="179388" y="4941888"/>
            <a:ext cx="8748712" cy="167322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sp>
        <p:nvSpPr>
          <p:cNvPr id="58371" name="Rectangle 2"/>
          <p:cNvSpPr>
            <a:spLocks noGrp="1" noChangeArrowheads="1"/>
          </p:cNvSpPr>
          <p:nvPr>
            <p:ph type="body" idx="1"/>
          </p:nvPr>
        </p:nvSpPr>
        <p:spPr>
          <a:xfrm>
            <a:off x="468313" y="1268413"/>
            <a:ext cx="8229600" cy="4525962"/>
          </a:xfrm>
        </p:spPr>
        <p:txBody>
          <a:bodyPr/>
          <a:lstStyle/>
          <a:p>
            <a:pPr eaLnBrk="1" hangingPunct="1"/>
            <a:r>
              <a:rPr lang="pl-PL" sz="2400" smtClean="0"/>
              <a:t>Zadaniem bloku rozmywania jest przekształcenie otrzymanej na wejściu wartości liczbowej „ostrej” skojarzonej z daną zmienną lingwistyczną na stopień spełnienia funkcji przynależności  do zbioru rozmytego </a:t>
            </a:r>
          </a:p>
          <a:p>
            <a:pPr eaLnBrk="1" hangingPunct="1"/>
            <a:r>
              <a:rPr lang="pl-PL" sz="2400" smtClean="0"/>
              <a:t>W naszym modelu funkcje przynależności przyjęły rozkłady Gaussa z charakterystykami obliczonymi wcześniej na podstawie algorytmów C&amp;RT: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stopki 3"/>
          <p:cNvSpPr>
            <a:spLocks noGrp="1"/>
          </p:cNvSpPr>
          <p:nvPr>
            <p:ph type="ftr" sz="quarter" idx="10"/>
          </p:nvPr>
        </p:nvSpPr>
        <p:spPr/>
        <p:txBody>
          <a:bodyPr/>
          <a:lstStyle/>
          <a:p>
            <a:pPr>
              <a:defRPr/>
            </a:pPr>
            <a:r>
              <a:rPr lang="pl-PL"/>
              <a:t>KISIM, WIMiIP, AGH</a:t>
            </a:r>
          </a:p>
        </p:txBody>
      </p:sp>
      <p:pic>
        <p:nvPicPr>
          <p:cNvPr id="59395" name="Picture 2"/>
          <p:cNvPicPr>
            <a:picLocks noChangeAspect="1" noChangeArrowheads="1"/>
          </p:cNvPicPr>
          <p:nvPr/>
        </p:nvPicPr>
        <p:blipFill>
          <a:blip r:embed="rId2" cstate="print"/>
          <a:srcRect/>
          <a:stretch>
            <a:fillRect/>
          </a:stretch>
        </p:blipFill>
        <p:spPr bwMode="auto">
          <a:xfrm>
            <a:off x="0" y="34925"/>
            <a:ext cx="5753100" cy="1838325"/>
          </a:xfrm>
          <a:prstGeom prst="rect">
            <a:avLst/>
          </a:prstGeom>
          <a:noFill/>
          <a:ln w="9525">
            <a:noFill/>
            <a:miter lim="800000"/>
            <a:headEnd/>
            <a:tailEnd/>
          </a:ln>
        </p:spPr>
      </p:pic>
      <p:pic>
        <p:nvPicPr>
          <p:cNvPr id="59396" name="Picture 3"/>
          <p:cNvPicPr>
            <a:picLocks noChangeAspect="1" noChangeArrowheads="1"/>
          </p:cNvPicPr>
          <p:nvPr/>
        </p:nvPicPr>
        <p:blipFill>
          <a:blip r:embed="rId3" cstate="print"/>
          <a:srcRect/>
          <a:stretch>
            <a:fillRect/>
          </a:stretch>
        </p:blipFill>
        <p:spPr bwMode="auto">
          <a:xfrm>
            <a:off x="3132138" y="2349500"/>
            <a:ext cx="5753100" cy="1828800"/>
          </a:xfrm>
          <a:prstGeom prst="rect">
            <a:avLst/>
          </a:prstGeom>
          <a:noFill/>
          <a:ln w="9525">
            <a:noFill/>
            <a:miter lim="800000"/>
            <a:headEnd/>
            <a:tailEnd/>
          </a:ln>
        </p:spPr>
      </p:pic>
      <p:pic>
        <p:nvPicPr>
          <p:cNvPr id="59397" name="Picture 4"/>
          <p:cNvPicPr>
            <a:picLocks noChangeAspect="1" noChangeArrowheads="1"/>
          </p:cNvPicPr>
          <p:nvPr/>
        </p:nvPicPr>
        <p:blipFill>
          <a:blip r:embed="rId4" cstate="print"/>
          <a:srcRect/>
          <a:stretch>
            <a:fillRect/>
          </a:stretch>
        </p:blipFill>
        <p:spPr bwMode="auto">
          <a:xfrm>
            <a:off x="0" y="4740275"/>
            <a:ext cx="5753100" cy="1838325"/>
          </a:xfrm>
          <a:prstGeom prst="rect">
            <a:avLst/>
          </a:prstGeom>
          <a:noFill/>
          <a:ln w="9525">
            <a:noFill/>
            <a:miter lim="800000"/>
            <a:headEnd/>
            <a:tailEnd/>
          </a:ln>
        </p:spPr>
      </p:pic>
      <p:sp>
        <p:nvSpPr>
          <p:cNvPr id="59398" name="Rectangle 5"/>
          <p:cNvSpPr>
            <a:spLocks noChangeArrowheads="1"/>
          </p:cNvSpPr>
          <p:nvPr/>
        </p:nvSpPr>
        <p:spPr bwMode="auto">
          <a:xfrm>
            <a:off x="0" y="34925"/>
            <a:ext cx="9144000" cy="0"/>
          </a:xfrm>
          <a:prstGeom prst="rect">
            <a:avLst/>
          </a:prstGeom>
          <a:noFill/>
          <a:ln w="9525">
            <a:noFill/>
            <a:miter lim="800000"/>
            <a:headEnd/>
            <a:tailEnd/>
          </a:ln>
        </p:spPr>
        <p:txBody>
          <a:bodyPr wrap="none" anchor="ctr">
            <a:spAutoFit/>
          </a:bodyPr>
          <a:lstStyle/>
          <a:p>
            <a:endParaRPr lang="pl-PL"/>
          </a:p>
        </p:txBody>
      </p:sp>
      <p:sp>
        <p:nvSpPr>
          <p:cNvPr id="59399" name="Rectangle 6"/>
          <p:cNvSpPr>
            <a:spLocks noChangeArrowheads="1"/>
          </p:cNvSpPr>
          <p:nvPr/>
        </p:nvSpPr>
        <p:spPr bwMode="auto">
          <a:xfrm>
            <a:off x="0" y="1873250"/>
            <a:ext cx="2862263" cy="519113"/>
          </a:xfrm>
          <a:prstGeom prst="rect">
            <a:avLst/>
          </a:prstGeom>
          <a:noFill/>
          <a:ln w="9525">
            <a:noFill/>
            <a:miter lim="800000"/>
            <a:headEnd/>
            <a:tailEnd/>
          </a:ln>
        </p:spPr>
        <p:txBody>
          <a:bodyPr wrap="none" anchor="ctr">
            <a:spAutoFit/>
          </a:bodyPr>
          <a:lstStyle/>
          <a:p>
            <a:pPr>
              <a:tabLst>
                <a:tab pos="228600" algn="l"/>
              </a:tabLst>
            </a:pPr>
            <a:r>
              <a:rPr lang="pl-PL" sz="1000">
                <a:cs typeface="Times New Roman" pitchFamily="18" charset="0"/>
              </a:rPr>
              <a:t>Zbiory rozmyte dla parametru wejściowego „R</a:t>
            </a:r>
            <a:r>
              <a:rPr lang="pl-PL" sz="1000" baseline="-30000">
                <a:cs typeface="Times New Roman" pitchFamily="18" charset="0"/>
              </a:rPr>
              <a:t>m</a:t>
            </a:r>
            <a:r>
              <a:rPr lang="pl-PL" sz="1000">
                <a:cs typeface="Times New Roman" pitchFamily="18" charset="0"/>
              </a:rPr>
              <a:t>”</a:t>
            </a:r>
            <a:endParaRPr lang="pl-PL" sz="700"/>
          </a:p>
          <a:p>
            <a:pPr eaLnBrk="0" hangingPunct="0">
              <a:tabLst>
                <a:tab pos="228600" algn="l"/>
              </a:tabLst>
            </a:pPr>
            <a:endParaRPr lang="pl-PL"/>
          </a:p>
        </p:txBody>
      </p:sp>
      <p:sp>
        <p:nvSpPr>
          <p:cNvPr id="59400" name="Rectangle 7"/>
          <p:cNvSpPr>
            <a:spLocks noChangeArrowheads="1"/>
          </p:cNvSpPr>
          <p:nvPr/>
        </p:nvSpPr>
        <p:spPr bwMode="auto">
          <a:xfrm>
            <a:off x="5940425" y="4221163"/>
            <a:ext cx="2911475" cy="519112"/>
          </a:xfrm>
          <a:prstGeom prst="rect">
            <a:avLst/>
          </a:prstGeom>
          <a:noFill/>
          <a:ln w="9525">
            <a:noFill/>
            <a:miter lim="800000"/>
            <a:headEnd/>
            <a:tailEnd/>
          </a:ln>
        </p:spPr>
        <p:txBody>
          <a:bodyPr wrap="none" anchor="ctr">
            <a:spAutoFit/>
          </a:bodyPr>
          <a:lstStyle/>
          <a:p>
            <a:pPr>
              <a:tabLst>
                <a:tab pos="228600" algn="l"/>
              </a:tabLst>
            </a:pPr>
            <a:r>
              <a:rPr lang="pl-PL" sz="1000">
                <a:cs typeface="Times New Roman" pitchFamily="18" charset="0"/>
              </a:rPr>
              <a:t>Zbiory rozmyte dla parametru wejściowego „R</a:t>
            </a:r>
            <a:r>
              <a:rPr lang="pl-PL" sz="1000" baseline="-30000">
                <a:cs typeface="Times New Roman" pitchFamily="18" charset="0"/>
              </a:rPr>
              <a:t>0,2</a:t>
            </a:r>
            <a:r>
              <a:rPr lang="pl-PL" sz="1000">
                <a:cs typeface="Times New Roman" pitchFamily="18" charset="0"/>
              </a:rPr>
              <a:t>”</a:t>
            </a:r>
            <a:endParaRPr lang="pl-PL" sz="700"/>
          </a:p>
          <a:p>
            <a:pPr eaLnBrk="0" hangingPunct="0">
              <a:tabLst>
                <a:tab pos="228600" algn="l"/>
              </a:tabLst>
            </a:pPr>
            <a:endParaRPr lang="pl-PL"/>
          </a:p>
        </p:txBody>
      </p:sp>
      <p:sp>
        <p:nvSpPr>
          <p:cNvPr id="59401" name="Rectangle 8"/>
          <p:cNvSpPr>
            <a:spLocks noChangeArrowheads="1"/>
          </p:cNvSpPr>
          <p:nvPr/>
        </p:nvSpPr>
        <p:spPr bwMode="auto">
          <a:xfrm>
            <a:off x="3181350" y="6578600"/>
            <a:ext cx="2779713" cy="244475"/>
          </a:xfrm>
          <a:prstGeom prst="rect">
            <a:avLst/>
          </a:prstGeom>
          <a:noFill/>
          <a:ln w="9525">
            <a:noFill/>
            <a:miter lim="800000"/>
            <a:headEnd/>
            <a:tailEnd/>
          </a:ln>
        </p:spPr>
        <p:txBody>
          <a:bodyPr wrap="none" anchor="ctr">
            <a:spAutoFit/>
          </a:bodyPr>
          <a:lstStyle/>
          <a:p>
            <a:pPr algn="ctr">
              <a:tabLst>
                <a:tab pos="228600" algn="l"/>
              </a:tabLst>
            </a:pPr>
            <a:r>
              <a:rPr lang="pl-PL" sz="1000">
                <a:cs typeface="Times New Roman" pitchFamily="18" charset="0"/>
              </a:rPr>
              <a:t>Zbiory rozmyte dla parametru wejściowego „A”</a:t>
            </a:r>
            <a:endParaRPr lang="pl-PL"/>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sp>
        <p:nvSpPr>
          <p:cNvPr id="60419" name="Rectangle 2"/>
          <p:cNvSpPr>
            <a:spLocks noGrp="1" noChangeArrowheads="1"/>
          </p:cNvSpPr>
          <p:nvPr>
            <p:ph type="body" idx="1"/>
          </p:nvPr>
        </p:nvSpPr>
        <p:spPr/>
        <p:txBody>
          <a:bodyPr/>
          <a:lstStyle/>
          <a:p>
            <a:pPr eaLnBrk="1" hangingPunct="1"/>
            <a:r>
              <a:rPr lang="pl-PL" smtClean="0"/>
              <a:t>Dalszym krokiem jest stworzenie bazy reguł wnioskowania. W modelu zaimplementowano 64 reguły. 60 reguł w oparciu o wyniki dla próbek oraz 4 reguły kontrolne z wykorzystaniem rozszerzonych danych z projektu.</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pic>
        <p:nvPicPr>
          <p:cNvPr id="61443" name="Picture 2"/>
          <p:cNvPicPr>
            <a:picLocks noChangeAspect="1" noChangeArrowheads="1"/>
          </p:cNvPicPr>
          <p:nvPr/>
        </p:nvPicPr>
        <p:blipFill>
          <a:blip r:embed="rId2" cstate="print"/>
          <a:srcRect/>
          <a:stretch>
            <a:fillRect/>
          </a:stretch>
        </p:blipFill>
        <p:spPr bwMode="auto">
          <a:xfrm>
            <a:off x="1476375" y="692150"/>
            <a:ext cx="6300788" cy="517525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62467" name="Rectangle 2"/>
          <p:cNvSpPr>
            <a:spLocks noGrp="1" noChangeArrowheads="1"/>
          </p:cNvSpPr>
          <p:nvPr>
            <p:ph type="body" idx="1"/>
          </p:nvPr>
        </p:nvSpPr>
        <p:spPr>
          <a:xfrm>
            <a:off x="395288" y="3573463"/>
            <a:ext cx="8229600" cy="3013075"/>
          </a:xfrm>
        </p:spPr>
        <p:txBody>
          <a:bodyPr/>
          <a:lstStyle/>
          <a:p>
            <a:pPr eaLnBrk="1" hangingPunct="1"/>
            <a:r>
              <a:rPr lang="pl-PL" sz="2400" smtClean="0"/>
              <a:t>W bloku rozmywania wartości zmiennych wejściowych zostały zamienione na stopnie spełnienia odpowiednich predykatów. Blok wnioskowania oblicza na podstawie wejściowych stopni przynależności wynikową funkcję przynależności. Jej obliczanie odbywa się poprzez uruchomienie (aktywacja) każdej reguły, której przesłanki są spełnione, wyliczenie zbioru rozmytego będącego wynikiem jej działania (agregacja) oraz kumulacja wyników w obrębie zbioru reguł.</a:t>
            </a:r>
          </a:p>
        </p:txBody>
      </p:sp>
      <p:pic>
        <p:nvPicPr>
          <p:cNvPr id="62468" name="Picture 3"/>
          <p:cNvPicPr>
            <a:picLocks noChangeAspect="1" noChangeArrowheads="1"/>
          </p:cNvPicPr>
          <p:nvPr/>
        </p:nvPicPr>
        <p:blipFill>
          <a:blip r:embed="rId2" cstate="print"/>
          <a:srcRect/>
          <a:stretch>
            <a:fillRect/>
          </a:stretch>
        </p:blipFill>
        <p:spPr bwMode="auto">
          <a:xfrm>
            <a:off x="539750" y="1268413"/>
            <a:ext cx="5905500" cy="20843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pic>
        <p:nvPicPr>
          <p:cNvPr id="34819" name="Picture 2"/>
          <p:cNvPicPr>
            <a:picLocks noChangeAspect="1" noChangeArrowheads="1"/>
          </p:cNvPicPr>
          <p:nvPr/>
        </p:nvPicPr>
        <p:blipFill>
          <a:blip r:embed="rId2" cstate="print"/>
          <a:srcRect/>
          <a:stretch>
            <a:fillRect/>
          </a:stretch>
        </p:blipFill>
        <p:spPr bwMode="auto">
          <a:xfrm>
            <a:off x="395288" y="692150"/>
            <a:ext cx="8208962" cy="4538663"/>
          </a:xfrm>
          <a:prstGeom prst="rect">
            <a:avLst/>
          </a:prstGeom>
          <a:noFill/>
          <a:ln w="9525">
            <a:noFill/>
            <a:round/>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63491" name="Rectangle 2"/>
          <p:cNvSpPr>
            <a:spLocks noChangeArrowheads="1"/>
          </p:cNvSpPr>
          <p:nvPr/>
        </p:nvSpPr>
        <p:spPr bwMode="auto">
          <a:xfrm>
            <a:off x="323850" y="1196975"/>
            <a:ext cx="6897688" cy="1616075"/>
          </a:xfrm>
          <a:prstGeom prst="rect">
            <a:avLst/>
          </a:prstGeom>
          <a:noFill/>
          <a:ln w="9525">
            <a:noFill/>
            <a:miter lim="800000"/>
            <a:headEnd/>
            <a:tailEnd/>
          </a:ln>
        </p:spPr>
        <p:txBody>
          <a:bodyPr anchor="ctr">
            <a:spAutoFit/>
          </a:bodyPr>
          <a:lstStyle/>
          <a:p>
            <a:r>
              <a:rPr lang="pl-PL" sz="2000">
                <a:latin typeface="Calibri" pitchFamily="34" charset="0"/>
                <a:cs typeface="Times New Roman" pitchFamily="18" charset="0"/>
              </a:rPr>
              <a:t>Przyjęte rozkłady funkcji przynależności dla prędkości studzenia przy przesycaniu wynikają z założenia,</a:t>
            </a:r>
            <a:endParaRPr lang="pl-PL" sz="2000">
              <a:latin typeface="Calibri" pitchFamily="34" charset="0"/>
            </a:endParaRPr>
          </a:p>
          <a:p>
            <a:r>
              <a:rPr lang="pl-PL" sz="2000">
                <a:latin typeface="Calibri" pitchFamily="34" charset="0"/>
                <a:cs typeface="Times New Roman" pitchFamily="18" charset="0"/>
              </a:rPr>
              <a:t> że w danym ośrodku studzenia warunki pozostaj</a:t>
            </a:r>
            <a:r>
              <a:rPr lang="pl-PL" sz="2000">
                <a:latin typeface="Calibri" pitchFamily="34" charset="0"/>
              </a:rPr>
              <a:t>ą</a:t>
            </a:r>
            <a:r>
              <a:rPr lang="pl-PL" sz="2000">
                <a:latin typeface="Calibri" pitchFamily="34" charset="0"/>
                <a:cs typeface="Times New Roman" pitchFamily="18" charset="0"/>
              </a:rPr>
              <a:t> niezmienne, </a:t>
            </a:r>
            <a:endParaRPr lang="pl-PL" sz="2000">
              <a:latin typeface="Calibri" pitchFamily="34" charset="0"/>
            </a:endParaRPr>
          </a:p>
          <a:p>
            <a:r>
              <a:rPr lang="pl-PL" sz="2000">
                <a:latin typeface="Calibri" pitchFamily="34" charset="0"/>
                <a:cs typeface="Times New Roman" pitchFamily="18" charset="0"/>
              </a:rPr>
              <a:t>rozmycie na granicach zbiorów (zmiana ośrodka) wynika ze zmian prędkości studzenia w zależności od modyfikacji ośrodka.</a:t>
            </a:r>
            <a:endParaRPr lang="pl-PL" sz="3200">
              <a:latin typeface="Calibri" pitchFamily="34" charset="0"/>
            </a:endParaRPr>
          </a:p>
        </p:txBody>
      </p:sp>
      <p:pic>
        <p:nvPicPr>
          <p:cNvPr id="63492" name="Picture 3"/>
          <p:cNvPicPr>
            <a:picLocks noChangeAspect="1" noChangeArrowheads="1"/>
          </p:cNvPicPr>
          <p:nvPr/>
        </p:nvPicPr>
        <p:blipFill>
          <a:blip r:embed="rId2" cstate="print"/>
          <a:srcRect/>
          <a:stretch>
            <a:fillRect/>
          </a:stretch>
        </p:blipFill>
        <p:spPr bwMode="auto">
          <a:xfrm>
            <a:off x="250825" y="2997200"/>
            <a:ext cx="8353425" cy="2668588"/>
          </a:xfrm>
          <a:prstGeom prst="rect">
            <a:avLst/>
          </a:prstGeom>
          <a:noFill/>
          <a:ln w="9525">
            <a:noFill/>
            <a:miter lim="800000"/>
            <a:headEnd/>
            <a:tailEnd/>
          </a:ln>
        </p:spPr>
      </p:pic>
      <p:sp>
        <p:nvSpPr>
          <p:cNvPr id="63493" name="Rectangle 4"/>
          <p:cNvSpPr>
            <a:spLocks noChangeArrowheads="1"/>
          </p:cNvSpPr>
          <p:nvPr/>
        </p:nvSpPr>
        <p:spPr bwMode="auto">
          <a:xfrm>
            <a:off x="519113" y="5876925"/>
            <a:ext cx="5046662" cy="274638"/>
          </a:xfrm>
          <a:prstGeom prst="rect">
            <a:avLst/>
          </a:prstGeom>
          <a:noFill/>
          <a:ln w="9525">
            <a:noFill/>
            <a:miter lim="800000"/>
            <a:headEnd/>
            <a:tailEnd/>
          </a:ln>
        </p:spPr>
        <p:txBody>
          <a:bodyPr wrap="none" anchor="ctr">
            <a:spAutoFit/>
          </a:bodyPr>
          <a:lstStyle/>
          <a:p>
            <a:pPr algn="ctr">
              <a:tabLst>
                <a:tab pos="228600" algn="l"/>
              </a:tabLst>
            </a:pPr>
            <a:r>
              <a:rPr lang="pl-PL" sz="1200">
                <a:latin typeface="Calibri" pitchFamily="34" charset="0"/>
                <a:cs typeface="Times New Roman" pitchFamily="18" charset="0"/>
              </a:rPr>
              <a:t>Zbiory rozmyte dla parametru wejściowego „przesycanie - szybkość studzenia”</a:t>
            </a:r>
            <a:endParaRPr lang="pl-PL" sz="2000">
              <a:latin typeface="Calibri"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64515" name="Rectangle 2"/>
          <p:cNvSpPr>
            <a:spLocks noGrp="1" noChangeArrowheads="1"/>
          </p:cNvSpPr>
          <p:nvPr>
            <p:ph type="body" idx="1"/>
          </p:nvPr>
        </p:nvSpPr>
        <p:spPr>
          <a:xfrm>
            <a:off x="250825" y="1196975"/>
            <a:ext cx="8064500" cy="1944688"/>
          </a:xfrm>
        </p:spPr>
        <p:txBody>
          <a:bodyPr/>
          <a:lstStyle/>
          <a:p>
            <a:pPr eaLnBrk="1" hangingPunct="1">
              <a:lnSpc>
                <a:spcPct val="80000"/>
              </a:lnSpc>
            </a:pPr>
            <a:r>
              <a:rPr lang="pl-PL" sz="2400" smtClean="0"/>
              <a:t>Jako funkcję przynależności dla temperatury starzenia wybrano rozkłady Gaussa, jako że temperatura starzenia wynosi dokładnie 500</a:t>
            </a:r>
            <a:r>
              <a:rPr lang="pl-PL" sz="2400" smtClean="0">
                <a:sym typeface="Symbol" pitchFamily="18" charset="2"/>
              </a:rPr>
              <a:t></a:t>
            </a:r>
            <a:r>
              <a:rPr lang="pl-PL" sz="2400" smtClean="0"/>
              <a:t>C lub 700</a:t>
            </a:r>
            <a:r>
              <a:rPr lang="pl-PL" sz="2400" smtClean="0">
                <a:sym typeface="Symbol" pitchFamily="18" charset="2"/>
              </a:rPr>
              <a:t></a:t>
            </a:r>
            <a:r>
              <a:rPr lang="pl-PL" sz="2400" smtClean="0"/>
              <a:t>C tylko w jednym punkcie skali. Okoliczne punkty są już jedynie „przynależne” do zbioru rozmytego „w pewnym stopniu”. </a:t>
            </a:r>
          </a:p>
        </p:txBody>
      </p:sp>
      <p:pic>
        <p:nvPicPr>
          <p:cNvPr id="64516" name="Picture 3"/>
          <p:cNvPicPr>
            <a:picLocks noChangeAspect="1" noChangeArrowheads="1"/>
          </p:cNvPicPr>
          <p:nvPr/>
        </p:nvPicPr>
        <p:blipFill>
          <a:blip r:embed="rId2" cstate="print"/>
          <a:srcRect/>
          <a:stretch>
            <a:fillRect/>
          </a:stretch>
        </p:blipFill>
        <p:spPr bwMode="auto">
          <a:xfrm>
            <a:off x="179388" y="3429000"/>
            <a:ext cx="8785225" cy="2820988"/>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65539" name="Rectangle 2"/>
          <p:cNvSpPr>
            <a:spLocks noGrp="1" noChangeArrowheads="1"/>
          </p:cNvSpPr>
          <p:nvPr>
            <p:ph type="body" idx="1"/>
          </p:nvPr>
        </p:nvSpPr>
        <p:spPr>
          <a:xfrm>
            <a:off x="250825" y="1628775"/>
            <a:ext cx="7715250" cy="1684338"/>
          </a:xfrm>
        </p:spPr>
        <p:txBody>
          <a:bodyPr/>
          <a:lstStyle/>
          <a:p>
            <a:pPr eaLnBrk="1" hangingPunct="1">
              <a:lnSpc>
                <a:spcPct val="80000"/>
              </a:lnSpc>
            </a:pPr>
            <a:r>
              <a:rPr lang="pl-PL" sz="2400" smtClean="0"/>
              <a:t>Przyjęte funkcje przynależności dla rodzaju modyfikatora oddają najlepiej charakter tej  zmiennej. Zbiory rozmyte są w tym wypadku zbliżone do logiki dwuwartościowej – próbka jest modyfikowana danym modyfikatorem lub nie.</a:t>
            </a:r>
          </a:p>
        </p:txBody>
      </p:sp>
      <p:pic>
        <p:nvPicPr>
          <p:cNvPr id="65540" name="Picture 3"/>
          <p:cNvPicPr>
            <a:picLocks noChangeAspect="1" noChangeArrowheads="1"/>
          </p:cNvPicPr>
          <p:nvPr/>
        </p:nvPicPr>
        <p:blipFill>
          <a:blip r:embed="rId2" cstate="print"/>
          <a:srcRect/>
          <a:stretch>
            <a:fillRect/>
          </a:stretch>
        </p:blipFill>
        <p:spPr bwMode="auto">
          <a:xfrm>
            <a:off x="250825" y="3716338"/>
            <a:ext cx="8642350" cy="2719387"/>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pPr>
              <a:defRPr/>
            </a:pPr>
            <a:r>
              <a:rPr lang="pl-PL"/>
              <a:t>KISIM, WIMiIP, AGH</a:t>
            </a:r>
          </a:p>
        </p:txBody>
      </p:sp>
      <p:pic>
        <p:nvPicPr>
          <p:cNvPr id="66563" name="Picture 2"/>
          <p:cNvPicPr>
            <a:picLocks noChangeAspect="1" noChangeArrowheads="1"/>
          </p:cNvPicPr>
          <p:nvPr/>
        </p:nvPicPr>
        <p:blipFill>
          <a:blip r:embed="rId2" cstate="print"/>
          <a:srcRect/>
          <a:stretch>
            <a:fillRect/>
          </a:stretch>
        </p:blipFill>
        <p:spPr bwMode="auto">
          <a:xfrm>
            <a:off x="179388" y="188913"/>
            <a:ext cx="8686800" cy="304800"/>
          </a:xfrm>
          <a:prstGeom prst="rect">
            <a:avLst/>
          </a:prstGeom>
          <a:noFill/>
          <a:ln w="9525">
            <a:noFill/>
            <a:miter lim="800000"/>
            <a:headEnd/>
            <a:tailEnd/>
          </a:ln>
        </p:spPr>
      </p:pic>
      <p:pic>
        <p:nvPicPr>
          <p:cNvPr id="66564" name="Picture 3"/>
          <p:cNvPicPr>
            <a:picLocks noChangeAspect="1" noChangeArrowheads="1"/>
          </p:cNvPicPr>
          <p:nvPr/>
        </p:nvPicPr>
        <p:blipFill>
          <a:blip r:embed="rId3" cstate="print"/>
          <a:srcRect/>
          <a:stretch>
            <a:fillRect/>
          </a:stretch>
        </p:blipFill>
        <p:spPr bwMode="auto">
          <a:xfrm>
            <a:off x="179388" y="620713"/>
            <a:ext cx="8686800" cy="4953000"/>
          </a:xfrm>
          <a:prstGeom prst="rect">
            <a:avLst/>
          </a:prstGeom>
          <a:noFill/>
          <a:ln w="9525">
            <a:noFill/>
            <a:miter lim="800000"/>
            <a:headEnd/>
            <a:tailEnd/>
          </a:ln>
        </p:spPr>
      </p:pic>
      <p:sp>
        <p:nvSpPr>
          <p:cNvPr id="66565" name="Rectangle 4"/>
          <p:cNvSpPr>
            <a:spLocks noChangeArrowheads="1"/>
          </p:cNvSpPr>
          <p:nvPr/>
        </p:nvSpPr>
        <p:spPr bwMode="auto">
          <a:xfrm>
            <a:off x="0" y="465138"/>
            <a:ext cx="9144000" cy="0"/>
          </a:xfrm>
          <a:prstGeom prst="rect">
            <a:avLst/>
          </a:prstGeom>
          <a:noFill/>
          <a:ln w="9525">
            <a:noFill/>
            <a:miter lim="800000"/>
            <a:headEnd/>
            <a:tailEnd/>
          </a:ln>
        </p:spPr>
        <p:txBody>
          <a:bodyPr wrap="none" lIns="899829" tIns="899829" rIns="899829" bIns="899829" anchor="ctr">
            <a:spAutoFit/>
          </a:bodyPr>
          <a:lstStyle/>
          <a:p>
            <a:endParaRPr lang="pl-PL"/>
          </a:p>
        </p:txBody>
      </p:sp>
      <p:sp>
        <p:nvSpPr>
          <p:cNvPr id="66566" name="Rectangle 5"/>
          <p:cNvSpPr>
            <a:spLocks noChangeArrowheads="1"/>
          </p:cNvSpPr>
          <p:nvPr/>
        </p:nvSpPr>
        <p:spPr bwMode="auto">
          <a:xfrm>
            <a:off x="0" y="769938"/>
            <a:ext cx="9144000" cy="0"/>
          </a:xfrm>
          <a:prstGeom prst="rect">
            <a:avLst/>
          </a:prstGeom>
          <a:noFill/>
          <a:ln w="9525">
            <a:noFill/>
            <a:miter lim="800000"/>
            <a:headEnd/>
            <a:tailEnd/>
          </a:ln>
        </p:spPr>
        <p:txBody>
          <a:bodyPr wrap="none" anchor="ctr">
            <a:spAutoFit/>
          </a:bodyPr>
          <a:lstStyle/>
          <a:p>
            <a:endParaRPr lang="pl-PL"/>
          </a:p>
        </p:txBody>
      </p:sp>
      <p:sp>
        <p:nvSpPr>
          <p:cNvPr id="66567" name="Rectangle 6"/>
          <p:cNvSpPr>
            <a:spLocks noChangeArrowheads="1"/>
          </p:cNvSpPr>
          <p:nvPr/>
        </p:nvSpPr>
        <p:spPr bwMode="auto">
          <a:xfrm>
            <a:off x="0" y="5583238"/>
            <a:ext cx="6115050" cy="1403350"/>
          </a:xfrm>
          <a:prstGeom prst="rect">
            <a:avLst/>
          </a:prstGeom>
          <a:noFill/>
          <a:ln w="9525">
            <a:noFill/>
            <a:miter lim="800000"/>
            <a:headEnd/>
            <a:tailEnd/>
          </a:ln>
        </p:spPr>
        <p:txBody>
          <a:bodyPr anchor="ctr">
            <a:spAutoFit/>
          </a:bodyPr>
          <a:lstStyle/>
          <a:p>
            <a:pPr>
              <a:tabLst>
                <a:tab pos="228600" algn="l"/>
              </a:tabLst>
            </a:pPr>
            <a:r>
              <a:rPr lang="pl-PL">
                <a:latin typeface="Calibri" pitchFamily="34" charset="0"/>
                <a:cs typeface="Times New Roman" pitchFamily="18" charset="0"/>
              </a:rPr>
              <a:t>Diagram przedstawiający reguły w formie schematycznej </a:t>
            </a:r>
            <a:r>
              <a:rPr lang="pl-PL">
                <a:latin typeface="Calibri" pitchFamily="34" charset="0"/>
              </a:rPr>
              <a:t/>
            </a:r>
            <a:br>
              <a:rPr lang="pl-PL">
                <a:latin typeface="Calibri" pitchFamily="34" charset="0"/>
              </a:rPr>
            </a:br>
            <a:r>
              <a:rPr lang="pl-PL">
                <a:latin typeface="Calibri" pitchFamily="34" charset="0"/>
                <a:cs typeface="Times New Roman" pitchFamily="18" charset="0"/>
              </a:rPr>
              <a:t>oraz naniesione kolorem reguły, które zostały aktywowane</a:t>
            </a:r>
          </a:p>
          <a:p>
            <a:pPr eaLnBrk="0" hangingPunct="0">
              <a:tabLst>
                <a:tab pos="228600" algn="l"/>
              </a:tabLst>
            </a:pPr>
            <a:r>
              <a:rPr lang="pl-PL">
                <a:latin typeface="Calibri" pitchFamily="34" charset="0"/>
                <a:cs typeface="Times New Roman" pitchFamily="18" charset="0"/>
              </a:rPr>
              <a:t/>
            </a:r>
            <a:br>
              <a:rPr lang="pl-PL">
                <a:latin typeface="Calibri" pitchFamily="34" charset="0"/>
                <a:cs typeface="Times New Roman" pitchFamily="18" charset="0"/>
              </a:rPr>
            </a:br>
            <a:endParaRPr lang="pl-PL" sz="3200">
              <a:latin typeface="Calibri"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sp>
        <p:nvSpPr>
          <p:cNvPr id="67587" name="Rectangle 2"/>
          <p:cNvSpPr>
            <a:spLocks noGrp="1" noChangeArrowheads="1"/>
          </p:cNvSpPr>
          <p:nvPr>
            <p:ph type="body" idx="1"/>
          </p:nvPr>
        </p:nvSpPr>
        <p:spPr>
          <a:xfrm>
            <a:off x="250825" y="1125538"/>
            <a:ext cx="8642350" cy="5543550"/>
          </a:xfrm>
        </p:spPr>
        <p:txBody>
          <a:bodyPr/>
          <a:lstStyle/>
          <a:p>
            <a:pPr eaLnBrk="1" hangingPunct="1">
              <a:lnSpc>
                <a:spcPct val="80000"/>
              </a:lnSpc>
            </a:pPr>
            <a:r>
              <a:rPr lang="pl-PL" sz="1800" smtClean="0"/>
              <a:t>W owalach zaznaczono parametry wejściowe oraz skumulowany zbiór rozmyty dla wyniku wnioskowania, a także wyostrzone parametry wartości wyjściowej Każdej regule odpowiada jeden wiersz matrycy, zaś kolumny stanowią rozmytą reprezentację poszczególnych zmiennych. Dla zadanej wartości numerycznej zmiennej wejściowej (pionowa linia czerwona), określone są wartości funkcji przynależności do poszczególnych zbiorów rozmytych (przecięcie linii czerwonej z wykresem funkcji przynależności). Zgodnie z postacią reguły, wartość jej lewej strony (przesłanki), określana jest przy zastosowaniu operatora MIN-tak więc, aktywne są tylko te reguły, dla których wartość funkcji przynależności wszystkich zmiennych są większe od 0 (zmienne oznaczone kolorem żółtym).</a:t>
            </a:r>
          </a:p>
          <a:p>
            <a:pPr eaLnBrk="1" hangingPunct="1">
              <a:lnSpc>
                <a:spcPct val="80000"/>
              </a:lnSpc>
            </a:pPr>
            <a:r>
              <a:rPr lang="pl-PL" sz="1800" smtClean="0"/>
              <a:t> Odpowiednio do otrzymanych wartości lewej strony reguł aktywnych, wyznaczone są wartości funkcji przynależności zmiennych wyjściowych (konkluzji), reprezentowanych przez granatowe kolumny matrycy. Wyniki te są integrowane z zastosowaniem operatora MAX (suma mnogościowa). Wynik końcowy (najniższa pozycja ostatniej kolumny), podlega defuzzyfikacji (wyostrzaniu), poprzez zastosowanie operatora </a:t>
            </a:r>
            <a:r>
              <a:rPr lang="pl-PL" sz="1800" i="1" smtClean="0"/>
              <a:t>Centroid</a:t>
            </a:r>
            <a:r>
              <a:rPr lang="pl-PL" sz="1800" smtClean="0"/>
              <a:t>, co odpowiada wyznaczeniu współrzędnej środka ciężkości, otrzymanej w wyniku integracji bryły (oznaczony linią czerwoną).</a:t>
            </a:r>
          </a:p>
          <a:p>
            <a:pPr eaLnBrk="1" hangingPunct="1">
              <a:lnSpc>
                <a:spcPct val="80000"/>
              </a:lnSpc>
            </a:pPr>
            <a:r>
              <a:rPr lang="pl-PL" sz="1800" smtClean="0"/>
              <a:t>Użytkownik może wykorzystać do wnioskowania również powierzchnie utworzone z dopuszczalnych wyników wnioskowania na podstawie reguł.</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pic>
        <p:nvPicPr>
          <p:cNvPr id="68611" name="Picture 2"/>
          <p:cNvPicPr>
            <a:picLocks noChangeAspect="1" noChangeArrowheads="1"/>
          </p:cNvPicPr>
          <p:nvPr/>
        </p:nvPicPr>
        <p:blipFill>
          <a:blip r:embed="rId2" cstate="print"/>
          <a:srcRect/>
          <a:stretch>
            <a:fillRect/>
          </a:stretch>
        </p:blipFill>
        <p:spPr bwMode="auto">
          <a:xfrm>
            <a:off x="358775" y="908050"/>
            <a:ext cx="8785225" cy="558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pic>
        <p:nvPicPr>
          <p:cNvPr id="69635" name="Picture 2"/>
          <p:cNvPicPr>
            <a:picLocks noChangeAspect="1" noChangeArrowheads="1"/>
          </p:cNvPicPr>
          <p:nvPr/>
        </p:nvPicPr>
        <p:blipFill>
          <a:blip r:embed="rId2" cstate="print"/>
          <a:srcRect/>
          <a:stretch>
            <a:fillRect/>
          </a:stretch>
        </p:blipFill>
        <p:spPr bwMode="auto">
          <a:xfrm>
            <a:off x="1763713" y="85725"/>
            <a:ext cx="5713412" cy="677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latin typeface="Calibri Light" pitchFamily="34" charset="0"/>
              </a:rPr>
              <a:t>Nodular</a:t>
            </a:r>
            <a:r>
              <a:rPr lang="pl-PL" dirty="0" smtClean="0">
                <a:latin typeface="Calibri Light" pitchFamily="34" charset="0"/>
              </a:rPr>
              <a:t> </a:t>
            </a:r>
            <a:r>
              <a:rPr lang="pl-PL" dirty="0" err="1" smtClean="0">
                <a:latin typeface="Calibri Light" pitchFamily="34" charset="0"/>
              </a:rPr>
              <a:t>Cast</a:t>
            </a:r>
            <a:r>
              <a:rPr lang="pl-PL" dirty="0" smtClean="0">
                <a:latin typeface="Calibri Light" pitchFamily="34" charset="0"/>
              </a:rPr>
              <a:t> Iron </a:t>
            </a:r>
            <a:r>
              <a:rPr lang="pl-PL" dirty="0" err="1" smtClean="0">
                <a:latin typeface="Calibri Light" pitchFamily="34" charset="0"/>
              </a:rPr>
              <a:t>with</a:t>
            </a:r>
            <a:r>
              <a:rPr lang="pl-PL" dirty="0" smtClean="0">
                <a:latin typeface="Calibri Light" pitchFamily="34" charset="0"/>
              </a:rPr>
              <a:t> </a:t>
            </a:r>
            <a:r>
              <a:rPr lang="pl-PL" dirty="0" err="1" smtClean="0">
                <a:latin typeface="Calibri Light" pitchFamily="34" charset="0"/>
              </a:rPr>
              <a:t>Carbides</a:t>
            </a:r>
            <a:r>
              <a:rPr lang="pl-PL" dirty="0" smtClean="0">
                <a:latin typeface="Calibri Light" pitchFamily="34" charset="0"/>
              </a:rPr>
              <a:t> (NCIC)</a:t>
            </a:r>
            <a:br>
              <a:rPr lang="pl-PL" dirty="0" smtClean="0">
                <a:latin typeface="Calibri Light" pitchFamily="34" charset="0"/>
              </a:rPr>
            </a:br>
            <a:r>
              <a:rPr lang="pl-PL" dirty="0" smtClean="0"/>
              <a:t>Austempered </a:t>
            </a:r>
            <a:r>
              <a:rPr lang="pl-PL" dirty="0" err="1" smtClean="0"/>
              <a:t>Ductile</a:t>
            </a:r>
            <a:r>
              <a:rPr lang="pl-PL" dirty="0" smtClean="0"/>
              <a:t> Iron (ADI) </a:t>
            </a:r>
            <a:endParaRPr lang="pl-PL" dirty="0">
              <a:latin typeface="Calibri Light" pitchFamily="34" charset="0"/>
            </a:endParaRPr>
          </a:p>
        </p:txBody>
      </p:sp>
      <p:sp>
        <p:nvSpPr>
          <p:cNvPr id="4" name="Symbol zastępczy stopki 3"/>
          <p:cNvSpPr>
            <a:spLocks noGrp="1"/>
          </p:cNvSpPr>
          <p:nvPr>
            <p:ph type="ftr" sz="quarter" idx="10"/>
          </p:nvPr>
        </p:nvSpPr>
        <p:spPr/>
        <p:txBody>
          <a:bodyPr/>
          <a:lstStyle/>
          <a:p>
            <a:pPr>
              <a:defRPr/>
            </a:pPr>
            <a:r>
              <a:rPr lang="pl-PL" smtClean="0">
                <a:latin typeface="Calibri Light" pitchFamily="34" charset="0"/>
              </a:rPr>
              <a:t>KISIM, WIMiIP, AGH</a:t>
            </a:r>
            <a:endParaRPr lang="pl-PL">
              <a:latin typeface="Calibri Light" pitchFamily="34" charset="0"/>
            </a:endParaRPr>
          </a:p>
        </p:txBody>
      </p:sp>
      <p:pic>
        <p:nvPicPr>
          <p:cNvPr id="67586" name="Picture 2"/>
          <p:cNvPicPr>
            <a:picLocks noChangeAspect="1" noChangeArrowheads="1"/>
          </p:cNvPicPr>
          <p:nvPr/>
        </p:nvPicPr>
        <p:blipFill>
          <a:blip r:embed="rId2" cstate="print"/>
          <a:srcRect/>
          <a:stretch>
            <a:fillRect/>
          </a:stretch>
        </p:blipFill>
        <p:spPr bwMode="auto">
          <a:xfrm>
            <a:off x="1763688" y="908720"/>
            <a:ext cx="5715000" cy="2952750"/>
          </a:xfrm>
          <a:prstGeom prst="rect">
            <a:avLst/>
          </a:prstGeom>
          <a:noFill/>
          <a:ln w="9525">
            <a:noFill/>
            <a:miter lim="800000"/>
            <a:headEnd/>
            <a:tailEnd/>
          </a:ln>
        </p:spPr>
      </p:pic>
      <p:pic>
        <p:nvPicPr>
          <p:cNvPr id="67587" name="Obraz 8"/>
          <p:cNvPicPr>
            <a:picLocks noChangeAspect="1" noChangeArrowheads="1"/>
          </p:cNvPicPr>
          <p:nvPr/>
        </p:nvPicPr>
        <p:blipFill>
          <a:blip r:embed="rId3" cstate="print"/>
          <a:srcRect/>
          <a:stretch>
            <a:fillRect/>
          </a:stretch>
        </p:blipFill>
        <p:spPr bwMode="auto">
          <a:xfrm>
            <a:off x="4860032" y="3895725"/>
            <a:ext cx="4107954" cy="2447459"/>
          </a:xfrm>
          <a:prstGeom prst="rect">
            <a:avLst/>
          </a:prstGeom>
          <a:noFill/>
          <a:ln w="9525">
            <a:noFill/>
            <a:miter lim="800000"/>
            <a:headEnd/>
            <a:tailEnd/>
          </a:ln>
        </p:spPr>
      </p:pic>
      <p:pic>
        <p:nvPicPr>
          <p:cNvPr id="67588" name="Picture 4"/>
          <p:cNvPicPr>
            <a:picLocks noChangeAspect="1" noChangeArrowheads="1"/>
          </p:cNvPicPr>
          <p:nvPr/>
        </p:nvPicPr>
        <p:blipFill>
          <a:blip r:embed="rId4" cstate="print"/>
          <a:srcRect/>
          <a:stretch>
            <a:fillRect/>
          </a:stretch>
        </p:blipFill>
        <p:spPr bwMode="auto">
          <a:xfrm>
            <a:off x="0" y="3731852"/>
            <a:ext cx="4716016" cy="31261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68610" name="Picture 2" descr="fig5"/>
          <p:cNvPicPr>
            <a:picLocks noChangeAspect="1" noChangeArrowheads="1"/>
          </p:cNvPicPr>
          <p:nvPr/>
        </p:nvPicPr>
        <p:blipFill>
          <a:blip r:embed="rId2" cstate="print"/>
          <a:srcRect/>
          <a:stretch>
            <a:fillRect/>
          </a:stretch>
        </p:blipFill>
        <p:spPr bwMode="auto">
          <a:xfrm>
            <a:off x="0" y="0"/>
            <a:ext cx="3853001" cy="3068960"/>
          </a:xfrm>
          <a:prstGeom prst="rect">
            <a:avLst/>
          </a:prstGeom>
          <a:noFill/>
          <a:ln w="9525">
            <a:noFill/>
            <a:miter lim="800000"/>
            <a:headEnd/>
            <a:tailEnd/>
          </a:ln>
        </p:spPr>
      </p:pic>
      <p:pic>
        <p:nvPicPr>
          <p:cNvPr id="68611" name="Picture 3" descr="fig6ab"/>
          <p:cNvPicPr>
            <a:picLocks noChangeAspect="1" noChangeArrowheads="1"/>
          </p:cNvPicPr>
          <p:nvPr/>
        </p:nvPicPr>
        <p:blipFill>
          <a:blip r:embed="rId3" cstate="print"/>
          <a:srcRect/>
          <a:stretch>
            <a:fillRect/>
          </a:stretch>
        </p:blipFill>
        <p:spPr bwMode="auto">
          <a:xfrm>
            <a:off x="0" y="4077072"/>
            <a:ext cx="5753100" cy="2543175"/>
          </a:xfrm>
          <a:prstGeom prst="rect">
            <a:avLst/>
          </a:prstGeom>
          <a:noFill/>
          <a:ln w="9525">
            <a:noFill/>
            <a:miter lim="800000"/>
            <a:headEnd/>
            <a:tailEnd/>
          </a:ln>
        </p:spPr>
      </p:pic>
      <p:pic>
        <p:nvPicPr>
          <p:cNvPr id="68612" name="Obraz 50"/>
          <p:cNvPicPr>
            <a:picLocks noChangeAspect="1" noChangeArrowheads="1"/>
          </p:cNvPicPr>
          <p:nvPr/>
        </p:nvPicPr>
        <p:blipFill>
          <a:blip r:embed="rId4" cstate="print"/>
          <a:srcRect/>
          <a:stretch>
            <a:fillRect/>
          </a:stretch>
        </p:blipFill>
        <p:spPr bwMode="auto">
          <a:xfrm>
            <a:off x="3059832" y="2204864"/>
            <a:ext cx="57531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68313" y="2852936"/>
            <a:ext cx="8229600" cy="3528814"/>
          </a:xfrm>
        </p:spPr>
        <p:txBody>
          <a:bodyPr/>
          <a:lstStyle/>
          <a:p>
            <a:r>
              <a:rPr lang="pl-PL" dirty="0" err="1" smtClean="0"/>
              <a:t>Supporting</a:t>
            </a:r>
            <a:r>
              <a:rPr lang="pl-PL" dirty="0" smtClean="0"/>
              <a:t> </a:t>
            </a:r>
            <a:r>
              <a:rPr lang="pl-PL" dirty="0" err="1" smtClean="0"/>
              <a:t>classification</a:t>
            </a:r>
            <a:r>
              <a:rPr lang="pl-PL" dirty="0" smtClean="0"/>
              <a:t> </a:t>
            </a:r>
            <a:r>
              <a:rPr lang="pl-PL" dirty="0" err="1" smtClean="0"/>
              <a:t>analysis</a:t>
            </a:r>
            <a:r>
              <a:rPr lang="pl-PL" dirty="0" smtClean="0"/>
              <a:t>: Clustering</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69633" name="Picture 1"/>
          <p:cNvPicPr>
            <a:picLocks noChangeAspect="1" noChangeArrowheads="1"/>
          </p:cNvPicPr>
          <p:nvPr/>
        </p:nvPicPr>
        <p:blipFill>
          <a:blip r:embed="rId2" cstate="print"/>
          <a:srcRect/>
          <a:stretch>
            <a:fillRect/>
          </a:stretch>
        </p:blipFill>
        <p:spPr bwMode="auto">
          <a:xfrm>
            <a:off x="971600" y="260648"/>
            <a:ext cx="7180263" cy="2600325"/>
          </a:xfrm>
          <a:prstGeom prst="rect">
            <a:avLst/>
          </a:prstGeom>
          <a:noFill/>
          <a:ln w="9525">
            <a:noFill/>
            <a:miter lim="800000"/>
            <a:headEnd/>
            <a:tailEnd/>
          </a:ln>
        </p:spPr>
      </p:pic>
      <p:pic>
        <p:nvPicPr>
          <p:cNvPr id="69634" name="Picture 2"/>
          <p:cNvPicPr>
            <a:picLocks noChangeAspect="1" noChangeArrowheads="1"/>
          </p:cNvPicPr>
          <p:nvPr/>
        </p:nvPicPr>
        <p:blipFill>
          <a:blip r:embed="rId3" cstate="print"/>
          <a:srcRect/>
          <a:stretch>
            <a:fillRect/>
          </a:stretch>
        </p:blipFill>
        <p:spPr bwMode="auto">
          <a:xfrm>
            <a:off x="251520" y="3645024"/>
            <a:ext cx="3691145" cy="2448272"/>
          </a:xfrm>
          <a:prstGeom prst="rect">
            <a:avLst/>
          </a:prstGeom>
          <a:noFill/>
          <a:ln w="9525">
            <a:noFill/>
            <a:miter lim="800000"/>
            <a:headEnd/>
            <a:tailEnd/>
          </a:ln>
        </p:spPr>
      </p:pic>
      <p:pic>
        <p:nvPicPr>
          <p:cNvPr id="69635" name="Picture 3"/>
          <p:cNvPicPr>
            <a:picLocks noChangeAspect="1" noChangeArrowheads="1"/>
          </p:cNvPicPr>
          <p:nvPr/>
        </p:nvPicPr>
        <p:blipFill>
          <a:blip r:embed="rId4" cstate="print"/>
          <a:srcRect/>
          <a:stretch>
            <a:fillRect/>
          </a:stretch>
        </p:blipFill>
        <p:spPr bwMode="auto">
          <a:xfrm>
            <a:off x="4355976" y="3573016"/>
            <a:ext cx="4324524" cy="3029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sp>
        <p:nvSpPr>
          <p:cNvPr id="35843" name="Rectangle 2"/>
          <p:cNvSpPr>
            <a:spLocks noGrp="1" noChangeArrowheads="1"/>
          </p:cNvSpPr>
          <p:nvPr>
            <p:ph type="body" idx="1"/>
          </p:nvPr>
        </p:nvSpPr>
        <p:spPr>
          <a:xfrm>
            <a:off x="179388" y="1052513"/>
            <a:ext cx="8785225" cy="5616575"/>
          </a:xfrm>
        </p:spPr>
        <p:txBody>
          <a:bodyPr/>
          <a:lstStyle/>
          <a:p>
            <a:pPr eaLnBrk="1" hangingPunct="1">
              <a:lnSpc>
                <a:spcPct val="80000"/>
              </a:lnSpc>
            </a:pPr>
            <a:r>
              <a:rPr lang="pl-PL" sz="1800" smtClean="0"/>
              <a:t>Do opracowania użyto wyników badań przeprowadzonych na czterech wytopach (E, F, G, K) poddanych różnym rodzajom modyfikacji (wytop E – bez modyfikacji, F – modyfikowany wapniem [Ca], G – modyfikowany potasem [K], wytop K – modyfikowany borem [CuB2]). Łącznie do analizy wzięto wyniki dla 60 próbek .</a:t>
            </a:r>
          </a:p>
          <a:p>
            <a:pPr eaLnBrk="1" hangingPunct="1">
              <a:lnSpc>
                <a:spcPct val="80000"/>
              </a:lnSpc>
            </a:pPr>
            <a:r>
              <a:rPr lang="pl-PL" sz="1800" smtClean="0"/>
              <a:t>Poszczególne próbki poddawane były różnym rodzajom obróbki cieplnej:</a:t>
            </a:r>
            <a:endParaRPr lang="pl-PL" altLang="zh-CN" sz="1800" smtClean="0"/>
          </a:p>
          <a:p>
            <a:pPr lvl="1" eaLnBrk="1" hangingPunct="1">
              <a:lnSpc>
                <a:spcPct val="80000"/>
              </a:lnSpc>
            </a:pPr>
            <a:r>
              <a:rPr lang="pl-PL" altLang="zh-CN" sz="1600" smtClean="0"/>
              <a:t>H1 – przesycanie w 950°C, chłodzenie w wodzie (szybkie)</a:t>
            </a:r>
          </a:p>
          <a:p>
            <a:pPr lvl="1" eaLnBrk="1" hangingPunct="1">
              <a:lnSpc>
                <a:spcPct val="80000"/>
              </a:lnSpc>
            </a:pPr>
            <a:r>
              <a:rPr lang="pl-PL" altLang="zh-CN" sz="1600" smtClean="0"/>
              <a:t>H2 – przesycanie w 950°C, chłodzenie w oleju (średnie)</a:t>
            </a:r>
          </a:p>
          <a:p>
            <a:pPr lvl="1" eaLnBrk="1" hangingPunct="1">
              <a:lnSpc>
                <a:spcPct val="80000"/>
              </a:lnSpc>
            </a:pPr>
            <a:r>
              <a:rPr lang="pl-PL" altLang="zh-CN" sz="1600" smtClean="0"/>
              <a:t>H3 – przesycanie w 950°C, chłodzenie na powietrzu (wolne)</a:t>
            </a:r>
          </a:p>
          <a:p>
            <a:pPr eaLnBrk="1" hangingPunct="1">
              <a:lnSpc>
                <a:spcPct val="80000"/>
              </a:lnSpc>
            </a:pPr>
            <a:r>
              <a:rPr lang="pl-PL" altLang="zh-CN" sz="1800" smtClean="0"/>
              <a:t>a niektóre dodatkowo:</a:t>
            </a:r>
          </a:p>
          <a:p>
            <a:pPr lvl="1" eaLnBrk="1" hangingPunct="1">
              <a:lnSpc>
                <a:spcPct val="80000"/>
              </a:lnSpc>
            </a:pPr>
            <a:r>
              <a:rPr lang="pl-PL" altLang="zh-CN" sz="1600" smtClean="0"/>
              <a:t>S1 – starzenie w 500°C, studzenie z piecem</a:t>
            </a:r>
          </a:p>
          <a:p>
            <a:pPr lvl="1" eaLnBrk="1" hangingPunct="1">
              <a:lnSpc>
                <a:spcPct val="80000"/>
              </a:lnSpc>
            </a:pPr>
            <a:r>
              <a:rPr lang="pl-PL" altLang="zh-CN" sz="1600" smtClean="0"/>
              <a:t>S2 – starzenie w 500°C, studzenie na powietrzu</a:t>
            </a:r>
          </a:p>
          <a:p>
            <a:pPr lvl="1" eaLnBrk="1" hangingPunct="1">
              <a:lnSpc>
                <a:spcPct val="80000"/>
              </a:lnSpc>
            </a:pPr>
            <a:r>
              <a:rPr lang="pl-PL" altLang="zh-CN" sz="1600" smtClean="0"/>
              <a:t>S3 – starzenie w 700°C, studzenie z piecem</a:t>
            </a:r>
          </a:p>
          <a:p>
            <a:pPr lvl="1" eaLnBrk="1" hangingPunct="1">
              <a:lnSpc>
                <a:spcPct val="80000"/>
              </a:lnSpc>
            </a:pPr>
            <a:r>
              <a:rPr lang="pl-PL" altLang="zh-CN" sz="1600" smtClean="0"/>
              <a:t>S4 – starzenie w 700°C, studzenie na powietrzu</a:t>
            </a:r>
          </a:p>
          <a:p>
            <a:pPr eaLnBrk="1" hangingPunct="1">
              <a:lnSpc>
                <a:spcPct val="80000"/>
              </a:lnSpc>
            </a:pPr>
            <a:r>
              <a:rPr lang="pl-PL" altLang="zh-CN" sz="1800" smtClean="0"/>
              <a:t>Wynikiem ulepszania cieplnego były zmiany właściwości mechanicznych. W poszukiwaniu zależności wzięto pod uwagę uzyskane właściwości każdej z próbek:</a:t>
            </a:r>
          </a:p>
          <a:p>
            <a:pPr lvl="1" eaLnBrk="1" hangingPunct="1">
              <a:lnSpc>
                <a:spcPct val="80000"/>
              </a:lnSpc>
            </a:pPr>
            <a:r>
              <a:rPr lang="pl-PL" altLang="zh-CN" sz="1600" smtClean="0"/>
              <a:t>Rm [Mpa] – wytrzymałość</a:t>
            </a:r>
          </a:p>
          <a:p>
            <a:pPr lvl="1" eaLnBrk="1" hangingPunct="1">
              <a:lnSpc>
                <a:spcPct val="80000"/>
              </a:lnSpc>
            </a:pPr>
            <a:r>
              <a:rPr lang="pl-PL" altLang="zh-CN" sz="1600" smtClean="0"/>
              <a:t>R0,2 [Mpa] – umowna granica plastyczności</a:t>
            </a:r>
          </a:p>
          <a:p>
            <a:pPr lvl="1" eaLnBrk="1" hangingPunct="1">
              <a:lnSpc>
                <a:spcPct val="80000"/>
              </a:lnSpc>
            </a:pPr>
            <a:r>
              <a:rPr lang="pl-PL" altLang="zh-CN" sz="1600" smtClean="0"/>
              <a:t>A [%] – wydłużenie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09571" name="Picture 3"/>
          <p:cNvPicPr>
            <a:picLocks noChangeAspect="1" noChangeArrowheads="1"/>
          </p:cNvPicPr>
          <p:nvPr/>
        </p:nvPicPr>
        <p:blipFill>
          <a:blip r:embed="rId2" cstate="print"/>
          <a:srcRect/>
          <a:stretch>
            <a:fillRect/>
          </a:stretch>
        </p:blipFill>
        <p:spPr bwMode="auto">
          <a:xfrm>
            <a:off x="1573213" y="4010025"/>
            <a:ext cx="7570787" cy="2847975"/>
          </a:xfrm>
          <a:prstGeom prst="rect">
            <a:avLst/>
          </a:prstGeom>
          <a:noFill/>
          <a:ln w="9525">
            <a:noFill/>
            <a:miter lim="800000"/>
            <a:headEnd/>
            <a:tailEnd/>
          </a:ln>
        </p:spPr>
      </p:pic>
      <p:pic>
        <p:nvPicPr>
          <p:cNvPr id="109570" name="Picture 2"/>
          <p:cNvPicPr>
            <a:picLocks noChangeAspect="1" noChangeArrowheads="1"/>
          </p:cNvPicPr>
          <p:nvPr/>
        </p:nvPicPr>
        <p:blipFill>
          <a:blip r:embed="rId3" cstate="print"/>
          <a:srcRect/>
          <a:stretch>
            <a:fillRect/>
          </a:stretch>
        </p:blipFill>
        <p:spPr bwMode="auto">
          <a:xfrm>
            <a:off x="1" y="1"/>
            <a:ext cx="5129725" cy="4077071"/>
          </a:xfrm>
          <a:prstGeom prst="rect">
            <a:avLst/>
          </a:prstGeom>
          <a:noFill/>
          <a:ln w="9525">
            <a:noFill/>
            <a:miter lim="800000"/>
            <a:headEnd/>
            <a:tailEnd/>
          </a:ln>
        </p:spPr>
      </p:pic>
      <p:pic>
        <p:nvPicPr>
          <p:cNvPr id="109572" name="Picture 4"/>
          <p:cNvPicPr>
            <a:picLocks noChangeAspect="1" noChangeArrowheads="1"/>
          </p:cNvPicPr>
          <p:nvPr/>
        </p:nvPicPr>
        <p:blipFill>
          <a:blip r:embed="rId4" cstate="print"/>
          <a:srcRect/>
          <a:stretch>
            <a:fillRect/>
          </a:stretch>
        </p:blipFill>
        <p:spPr bwMode="auto">
          <a:xfrm>
            <a:off x="4517553" y="1196752"/>
            <a:ext cx="4626447" cy="19717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70659" name="Rectangle 3"/>
          <p:cNvSpPr>
            <a:spLocks noGrp="1" noChangeArrowheads="1"/>
          </p:cNvSpPr>
          <p:nvPr>
            <p:ph type="body" idx="1"/>
          </p:nvPr>
        </p:nvSpPr>
        <p:spPr>
          <a:xfrm>
            <a:off x="468313" y="2708275"/>
            <a:ext cx="8229600" cy="3673475"/>
          </a:xfrm>
        </p:spPr>
        <p:txBody>
          <a:bodyPr/>
          <a:lstStyle/>
          <a:p>
            <a:pPr eaLnBrk="1" hangingPunct="1"/>
            <a:r>
              <a:rPr lang="pl-PL" b="1" smtClean="0"/>
              <a:t>Jak sondaże mogą zniekształcać rzeczywistość</a:t>
            </a:r>
          </a:p>
        </p:txBody>
      </p:sp>
      <p:pic>
        <p:nvPicPr>
          <p:cNvPr id="70660" name="Picture 6"/>
          <p:cNvPicPr>
            <a:picLocks noChangeAspect="1" noChangeArrowheads="1"/>
          </p:cNvPicPr>
          <p:nvPr/>
        </p:nvPicPr>
        <p:blipFill>
          <a:blip r:embed="rId2" cstate="print"/>
          <a:srcRect/>
          <a:stretch>
            <a:fillRect/>
          </a:stretch>
        </p:blipFill>
        <p:spPr bwMode="auto">
          <a:xfrm>
            <a:off x="539750" y="3284538"/>
            <a:ext cx="188595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71683" name="Rectangle 2"/>
          <p:cNvSpPr>
            <a:spLocks noGrp="1" noChangeArrowheads="1"/>
          </p:cNvSpPr>
          <p:nvPr>
            <p:ph type="title"/>
          </p:nvPr>
        </p:nvSpPr>
        <p:spPr/>
        <p:txBody>
          <a:bodyPr/>
          <a:lstStyle/>
          <a:p>
            <a:pPr eaLnBrk="1" hangingPunct="1"/>
            <a:endParaRPr lang="pl-PL" smtClean="0"/>
          </a:p>
        </p:txBody>
      </p:sp>
      <p:sp>
        <p:nvSpPr>
          <p:cNvPr id="71684" name="Rectangle 3"/>
          <p:cNvSpPr>
            <a:spLocks noGrp="1" noChangeArrowheads="1"/>
          </p:cNvSpPr>
          <p:nvPr>
            <p:ph type="body" idx="1"/>
          </p:nvPr>
        </p:nvSpPr>
        <p:spPr/>
        <p:txBody>
          <a:bodyPr/>
          <a:lstStyle/>
          <a:p>
            <a:pPr eaLnBrk="1" hangingPunct="1"/>
            <a:r>
              <a:rPr lang="pl-PL" smtClean="0"/>
              <a:t>Na podstawie źle przeprowadzonych badań rynkowych firma może wprowadzić na rynek produkt, który się nie sprzeda. Ale sondażami firmy mogą też wywierać wpływ na konsumentów. Jak? Pokazały to eksperymenty przeprowadzone w Szkole Wyższej Psychologii Społecznej w Warszawie.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72707" name="Rectangle 2"/>
          <p:cNvSpPr>
            <a:spLocks noGrp="1" noChangeArrowheads="1"/>
          </p:cNvSpPr>
          <p:nvPr>
            <p:ph type="title"/>
          </p:nvPr>
        </p:nvSpPr>
        <p:spPr/>
        <p:txBody>
          <a:bodyPr/>
          <a:lstStyle/>
          <a:p>
            <a:pPr eaLnBrk="1" hangingPunct="1"/>
            <a:endParaRPr lang="pl-PL" smtClean="0"/>
          </a:p>
        </p:txBody>
      </p:sp>
      <p:sp>
        <p:nvSpPr>
          <p:cNvPr id="72708" name="Rectangle 3"/>
          <p:cNvSpPr>
            <a:spLocks noGrp="1" noChangeArrowheads="1"/>
          </p:cNvSpPr>
          <p:nvPr>
            <p:ph type="body" idx="1"/>
          </p:nvPr>
        </p:nvSpPr>
        <p:spPr/>
        <p:txBody>
          <a:bodyPr/>
          <a:lstStyle/>
          <a:p>
            <a:pPr eaLnBrk="1" hangingPunct="1"/>
            <a:r>
              <a:rPr lang="pl-PL" sz="2400" smtClean="0"/>
              <a:t>Prawdopodobnie każdy z nas kiedyś brał udział w sondażach, badaniach opinii, wypełniał jakieś ankiety. Bez przeprowadzenia badań wśród konsumentów żadna poważna firma nie odważyłaby się bowiem wprowadzić na rynek nowego produktu, nie zmieniałaby już istniejącej oferty, nie przeprowadziłaby drogiej kampanii reklamowej. </a:t>
            </a:r>
          </a:p>
          <a:p>
            <a:pPr eaLnBrk="1" hangingPunct="1"/>
            <a:r>
              <a:rPr lang="pl-PL" sz="2400" smtClean="0"/>
              <a:t>Koncerny bombardują nas więc sondażami i na ich podstawie budują strategie sprzedażowo-marketingowe, za którymi stoją ogromne pieniądze. Co jednak, jeśli w którymś miejscu firma popełni błąd: reklama okaże się niewypałem albo całą kampanię firma przygotuje na bazie nieprecyzyjnych danych o potrzebach i zachowaniach klientów?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73731" name="Rectangle 2"/>
          <p:cNvSpPr>
            <a:spLocks noGrp="1" noChangeArrowheads="1"/>
          </p:cNvSpPr>
          <p:nvPr>
            <p:ph type="title"/>
          </p:nvPr>
        </p:nvSpPr>
        <p:spPr/>
        <p:txBody>
          <a:bodyPr/>
          <a:lstStyle/>
          <a:p>
            <a:pPr eaLnBrk="1" hangingPunct="1"/>
            <a:endParaRPr lang="pl-PL" smtClean="0"/>
          </a:p>
        </p:txBody>
      </p:sp>
      <p:sp>
        <p:nvSpPr>
          <p:cNvPr id="73732" name="Rectangle 3"/>
          <p:cNvSpPr>
            <a:spLocks noGrp="1" noChangeArrowheads="1"/>
          </p:cNvSpPr>
          <p:nvPr>
            <p:ph type="body" idx="1"/>
          </p:nvPr>
        </p:nvSpPr>
        <p:spPr/>
        <p:txBody>
          <a:bodyPr/>
          <a:lstStyle/>
          <a:p>
            <a:pPr eaLnBrk="1" hangingPunct="1">
              <a:buFont typeface="Georgia" pitchFamily="18" charset="0"/>
              <a:buChar char="—"/>
            </a:pPr>
            <a:r>
              <a:rPr lang="pl-PL" sz="2400" smtClean="0"/>
              <a:t>  Sposób skonstruowania sondażu może wpływać na jego wyniki </a:t>
            </a:r>
          </a:p>
          <a:p>
            <a:pPr eaLnBrk="1" hangingPunct="1">
              <a:buFont typeface="Georgia" pitchFamily="18" charset="0"/>
              <a:buChar char="—"/>
            </a:pPr>
            <a:r>
              <a:rPr lang="pl-PL" sz="2400" smtClean="0"/>
              <a:t>  Dwie pozornie podobne do siebie ankiety mogą dać inne wyniki. </a:t>
            </a:r>
          </a:p>
          <a:p>
            <a:pPr eaLnBrk="1" hangingPunct="1">
              <a:buFont typeface="Georgia" pitchFamily="18" charset="0"/>
              <a:buChar char="—"/>
            </a:pPr>
            <a:r>
              <a:rPr lang="pl-PL" sz="2400" smtClean="0"/>
              <a:t>  Nieodłącznym elementem badań sondażowych i konsumenckich opartych na kwestionariuszu jest </a:t>
            </a:r>
            <a:r>
              <a:rPr lang="pl-PL" sz="2400" smtClean="0">
                <a:solidFill>
                  <a:srgbClr val="006699"/>
                </a:solidFill>
              </a:rPr>
              <a:t>skala odpowiedzi</a:t>
            </a:r>
            <a:r>
              <a:rPr lang="pl-PL" sz="2400" smtClean="0"/>
              <a:t>. Jej merytoryczna i graficzna konstrukcja działa jak rama, która zmienia sposób postrzegania danego problemu, a często zniekształca jego obraz</a:t>
            </a:r>
          </a:p>
          <a:p>
            <a:pPr eaLnBrk="1" hangingPunct="1">
              <a:buFont typeface="Georgia" pitchFamily="18" charset="0"/>
              <a:buChar char="—"/>
            </a:pPr>
            <a:r>
              <a:rPr lang="pl-PL" sz="2400" smtClean="0"/>
              <a:t> sposób zaprezentowania różnych informacji wpływa na spostrzeganie danego problemu, dlatego zaobserwowane zjawisko nazwano </a:t>
            </a:r>
            <a:r>
              <a:rPr lang="pl-PL" sz="2400" smtClean="0">
                <a:solidFill>
                  <a:srgbClr val="006699"/>
                </a:solidFill>
              </a:rPr>
              <a:t>ramą spostrzegania</a:t>
            </a:r>
            <a:r>
              <a:rPr lang="pl-PL" sz="2400" smtClean="0"/>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74755" name="Rectangle 2"/>
          <p:cNvSpPr>
            <a:spLocks noGrp="1" noChangeArrowheads="1"/>
          </p:cNvSpPr>
          <p:nvPr>
            <p:ph type="title"/>
          </p:nvPr>
        </p:nvSpPr>
        <p:spPr/>
        <p:txBody>
          <a:bodyPr/>
          <a:lstStyle/>
          <a:p>
            <a:pPr eaLnBrk="1" hangingPunct="1"/>
            <a:r>
              <a:rPr lang="pl-PL" smtClean="0"/>
              <a:t>wskazania ankietowanych </a:t>
            </a:r>
          </a:p>
        </p:txBody>
      </p:sp>
      <p:sp>
        <p:nvSpPr>
          <p:cNvPr id="74756" name="Rectangle 3"/>
          <p:cNvSpPr>
            <a:spLocks noGrp="1" noChangeArrowheads="1"/>
          </p:cNvSpPr>
          <p:nvPr>
            <p:ph type="body" idx="1"/>
          </p:nvPr>
        </p:nvSpPr>
        <p:spPr/>
        <p:txBody>
          <a:bodyPr/>
          <a:lstStyle/>
          <a:p>
            <a:pPr eaLnBrk="1" hangingPunct="1">
              <a:lnSpc>
                <a:spcPct val="90000"/>
              </a:lnSpc>
            </a:pPr>
            <a:r>
              <a:rPr lang="pl-PL" sz="2000" smtClean="0"/>
              <a:t>Zadano im pytanie: Ile procent Polaków ogląda telewizję dziennie w poszczególnych przedziałach czasowych. </a:t>
            </a:r>
          </a:p>
          <a:p>
            <a:pPr eaLnBrk="1" hangingPunct="1">
              <a:lnSpc>
                <a:spcPct val="90000"/>
              </a:lnSpc>
            </a:pPr>
            <a:r>
              <a:rPr lang="pl-PL" sz="2000" smtClean="0"/>
              <a:t>Najpierw badanym pokazano tzw. </a:t>
            </a:r>
            <a:r>
              <a:rPr lang="pl-PL" sz="2000" smtClean="0">
                <a:solidFill>
                  <a:srgbClr val="006699"/>
                </a:solidFill>
              </a:rPr>
              <a:t>skalę niską</a:t>
            </a:r>
            <a:r>
              <a:rPr lang="pl-PL" sz="2000" smtClean="0"/>
              <a:t>. Do wyboru mieli pięć odpowiedzi: "poniżej 1 h", "1-2 h", "2-3 h", "3-4 h", "powyżej 4 h". Z udzielonych odpowiedzi wynikało, że - według ankietowanych - ok. </a:t>
            </a:r>
            <a:r>
              <a:rPr lang="pl-PL" sz="2000" smtClean="0">
                <a:solidFill>
                  <a:srgbClr val="006699"/>
                </a:solidFill>
              </a:rPr>
              <a:t>30 proc</a:t>
            </a:r>
            <a:r>
              <a:rPr lang="pl-PL" sz="2000" smtClean="0"/>
              <a:t>. Polaków ogląda telewizję więcej niż 4 godz. dziennie.</a:t>
            </a:r>
            <a:br>
              <a:rPr lang="pl-PL" sz="2000" smtClean="0"/>
            </a:br>
            <a:r>
              <a:rPr lang="pl-PL" sz="2000" smtClean="0"/>
              <a:t/>
            </a:r>
            <a:br>
              <a:rPr lang="pl-PL" sz="2000" smtClean="0"/>
            </a:br>
            <a:r>
              <a:rPr lang="pl-PL" sz="2000" smtClean="0"/>
              <a:t>Następnie zadano to samo pytanie, ale poproszono ich o wskazanie odpowiedzi na tzw. </a:t>
            </a:r>
            <a:r>
              <a:rPr lang="pl-PL" sz="2000" smtClean="0">
                <a:solidFill>
                  <a:srgbClr val="006699"/>
                </a:solidFill>
              </a:rPr>
              <a:t>skali wysokiej</a:t>
            </a:r>
            <a:r>
              <a:rPr lang="pl-PL" sz="2000" smtClean="0"/>
              <a:t>. W tym przypadku można było wskazać następujące odpowiedzi: "poniżej 4 h", "4-5 h", "5-6 h", "6-7 h" i "powyżej 7 h".</a:t>
            </a:r>
            <a:br>
              <a:rPr lang="pl-PL" sz="2000" smtClean="0"/>
            </a:br>
            <a:r>
              <a:rPr lang="pl-PL" sz="2000" smtClean="0"/>
              <a:t/>
            </a:r>
            <a:br>
              <a:rPr lang="pl-PL" sz="2000" smtClean="0"/>
            </a:br>
            <a:r>
              <a:rPr lang="pl-PL" sz="2000" smtClean="0"/>
              <a:t>Badani, patrząc na skalę wysoką, byli zdania, że aż </a:t>
            </a:r>
            <a:r>
              <a:rPr lang="pl-PL" sz="2000" smtClean="0">
                <a:solidFill>
                  <a:srgbClr val="006699"/>
                </a:solidFill>
              </a:rPr>
              <a:t>80 proc.</a:t>
            </a:r>
            <a:r>
              <a:rPr lang="pl-PL" sz="2000" smtClean="0"/>
              <a:t> Polaków ogląda telewizję powyżej 4 godz. dziennie. W porównaniu z pierwszym badaniem, gdzie użyto skali niskiej, wynik różnił się aż o </a:t>
            </a:r>
            <a:r>
              <a:rPr lang="pl-PL" sz="2000" smtClean="0">
                <a:solidFill>
                  <a:srgbClr val="006699"/>
                </a:solidFill>
              </a:rPr>
              <a:t>50 pkt proc.!</a:t>
            </a:r>
            <a:r>
              <a:rPr lang="pl-PL" sz="2000" smtClean="0"/>
              <a:t/>
            </a:r>
            <a:br>
              <a:rPr lang="pl-PL" sz="2000" smtClean="0"/>
            </a:br>
            <a:r>
              <a:rPr lang="pl-PL" sz="2000" smtClean="0"/>
              <a:t/>
            </a:r>
            <a:br>
              <a:rPr lang="pl-PL" sz="2000" smtClean="0"/>
            </a:br>
            <a:endParaRPr lang="pl-PL" sz="20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pic>
        <p:nvPicPr>
          <p:cNvPr id="75779" name="Picture 5"/>
          <p:cNvPicPr>
            <a:picLocks noChangeAspect="1" noChangeArrowheads="1"/>
          </p:cNvPicPr>
          <p:nvPr/>
        </p:nvPicPr>
        <p:blipFill>
          <a:blip r:embed="rId2" cstate="print"/>
          <a:srcRect/>
          <a:stretch>
            <a:fillRect/>
          </a:stretch>
        </p:blipFill>
        <p:spPr bwMode="auto">
          <a:xfrm>
            <a:off x="468313" y="1196975"/>
            <a:ext cx="5616575" cy="525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76803" name="Rectangle 2"/>
          <p:cNvSpPr>
            <a:spLocks noGrp="1" noChangeArrowheads="1"/>
          </p:cNvSpPr>
          <p:nvPr>
            <p:ph type="title"/>
          </p:nvPr>
        </p:nvSpPr>
        <p:spPr/>
        <p:txBody>
          <a:bodyPr/>
          <a:lstStyle/>
          <a:p>
            <a:pPr eaLnBrk="1" hangingPunct="1"/>
            <a:r>
              <a:rPr lang="pl-PL" sz="2400" smtClean="0"/>
              <a:t>Hipotetyczne zastosowania…</a:t>
            </a:r>
            <a:br>
              <a:rPr lang="pl-PL" sz="2400" smtClean="0"/>
            </a:br>
            <a:r>
              <a:rPr lang="pl-PL" sz="2400" smtClean="0"/>
              <a:t>Złe, złe praktyki, fuj!</a:t>
            </a:r>
          </a:p>
        </p:txBody>
      </p:sp>
      <p:sp>
        <p:nvSpPr>
          <p:cNvPr id="76804" name="Rectangle 3"/>
          <p:cNvSpPr>
            <a:spLocks noGrp="1" noChangeArrowheads="1"/>
          </p:cNvSpPr>
          <p:nvPr>
            <p:ph type="body" idx="1"/>
          </p:nvPr>
        </p:nvSpPr>
        <p:spPr/>
        <p:txBody>
          <a:bodyPr/>
          <a:lstStyle/>
          <a:p>
            <a:pPr eaLnBrk="1" hangingPunct="1">
              <a:lnSpc>
                <a:spcPct val="80000"/>
              </a:lnSpc>
            </a:pPr>
            <a:r>
              <a:rPr lang="pl-PL" sz="1800" smtClean="0"/>
              <a:t>Wyobraźmy sobie instytucję finansową (np. bank lub pośrednika kredytowego), która chce udzielać pożyczek o nieco wyższej wartości, np. celuje w przedział ok. 1,5 tys. zł, choć większość klientów bierze mniejsze kredyty. </a:t>
            </a:r>
            <a:br>
              <a:rPr lang="pl-PL" sz="1800" smtClean="0"/>
            </a:br>
            <a:r>
              <a:rPr lang="pl-PL" sz="1800" smtClean="0"/>
              <a:t/>
            </a:r>
            <a:br>
              <a:rPr lang="pl-PL" sz="1800" smtClean="0"/>
            </a:br>
            <a:r>
              <a:rPr lang="pl-PL" sz="1800" smtClean="0"/>
              <a:t>Firma zleca przeprowadzenie badań, w których konsumenci zostaną poproszeni o wskazanie, </a:t>
            </a:r>
            <a:r>
              <a:rPr lang="pl-PL" sz="1800" smtClean="0">
                <a:solidFill>
                  <a:srgbClr val="006699"/>
                </a:solidFill>
              </a:rPr>
              <a:t>ile pieniędzy planują wydać np. na organizację świąt.</a:t>
            </a:r>
            <a:r>
              <a:rPr lang="pl-PL" sz="1800" smtClean="0"/>
              <a:t> Jeśli użyjemy skali niskiej (możliwe odpowiedzi to np. "do 500 zł", "500-1 tys. zł", "1-1,5 tys. zł", "powyżej 1,5 tys. zł"), prawdopodobnie większość wskazań kumulować się będzie gdzieś w środku, czyli w przedziale 500-1 tys. zł.</a:t>
            </a:r>
            <a:br>
              <a:rPr lang="pl-PL" sz="1800" smtClean="0"/>
            </a:br>
            <a:r>
              <a:rPr lang="pl-PL" sz="1800" smtClean="0"/>
              <a:t/>
            </a:r>
            <a:br>
              <a:rPr lang="pl-PL" sz="1800" smtClean="0"/>
            </a:br>
            <a:r>
              <a:rPr lang="pl-PL" sz="1800" smtClean="0"/>
              <a:t>Ale naszą hipotetyczną firmę taka odpowiedź nie satysfakcjonuje. Jeśli zastosujemy skalę wysoką ("poniżej 1,5 tys. zł", "1,5-2 tys.", "2-2,5 tys.", "powyżej 2,5 tys. zł"), istnieje duże prawdopodobieństwo, że w tym przypadku więcej badanych wskaże "pożądany" przedział bliższy 1,5 tys. zł.</a:t>
            </a:r>
            <a:br>
              <a:rPr lang="pl-PL" sz="1800" smtClean="0"/>
            </a:br>
            <a:r>
              <a:rPr lang="pl-PL" sz="1800" smtClean="0"/>
              <a:t/>
            </a:r>
            <a:br>
              <a:rPr lang="pl-PL" sz="1800" smtClean="0"/>
            </a:br>
            <a:r>
              <a:rPr lang="pl-PL" sz="1800" smtClean="0"/>
              <a:t>Co dalej? Wyniki takich badań można wysłać do mediów, przekonując, że spora grupa Polaków planuje wydać na święta ok. 1,5 tys. zł. Jeżeli wyniki tych badań będą powielane, w końcu w świadomości utrwali się przekonanie, że na święta wydajemy nie powyżej 500 zł, ale bliżej 1,5 tys. zł. Być może ktoś pomyśli: skoro inni tyle planują wydać, to czemu nie ja.</a:t>
            </a:r>
            <a:br>
              <a:rPr lang="pl-PL" sz="1800" smtClean="0"/>
            </a:br>
            <a:r>
              <a:rPr lang="pl-PL" sz="1800" smtClean="0"/>
              <a:t/>
            </a:r>
            <a:br>
              <a:rPr lang="pl-PL" sz="1800" smtClean="0"/>
            </a:br>
            <a:endParaRPr lang="pl-PL" sz="180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77827" name="Rectangle 2"/>
          <p:cNvSpPr>
            <a:spLocks noGrp="1" noChangeArrowheads="1"/>
          </p:cNvSpPr>
          <p:nvPr>
            <p:ph type="title"/>
          </p:nvPr>
        </p:nvSpPr>
        <p:spPr/>
        <p:txBody>
          <a:bodyPr/>
          <a:lstStyle/>
          <a:p>
            <a:pPr eaLnBrk="1" hangingPunct="1"/>
            <a:r>
              <a:rPr lang="pl-PL" smtClean="0"/>
              <a:t>skala spakowana lub rozpakowana </a:t>
            </a:r>
          </a:p>
        </p:txBody>
      </p:sp>
      <p:sp>
        <p:nvSpPr>
          <p:cNvPr id="77828" name="Rectangle 3"/>
          <p:cNvSpPr>
            <a:spLocks noGrp="1" noChangeArrowheads="1"/>
          </p:cNvSpPr>
          <p:nvPr>
            <p:ph type="body" idx="1"/>
          </p:nvPr>
        </p:nvSpPr>
        <p:spPr>
          <a:xfrm>
            <a:off x="468313" y="1052513"/>
            <a:ext cx="8229600" cy="5545137"/>
          </a:xfrm>
        </p:spPr>
        <p:txBody>
          <a:bodyPr/>
          <a:lstStyle/>
          <a:p>
            <a:pPr eaLnBrk="1" hangingPunct="1">
              <a:lnSpc>
                <a:spcPct val="90000"/>
              </a:lnSpc>
            </a:pPr>
            <a:r>
              <a:rPr lang="pl-PL" sz="2400" smtClean="0"/>
              <a:t>Załóżmy, że skala jest niska. W skali spakowanej ankieter poda nam np. pięć możliwych odpowiedzi ("poniżej 1 h", "1-2 h", "2-3 h", "3-4 h", "powyżej 4 h"). W skali rozpakowanej poszczególne przedziały czasowe będą po prostu bardziej poszatkowane, a więc zamiast pięciu dostaniemy np. osiem możliwych odpowiedzi ("poniżej 1 h", "1-1,5 h", "1,5-2 h", "2-2,5 h", "2,5-3 h", "3-3,5 h", "3,5-4 h", "powyżej 4 h"). </a:t>
            </a:r>
          </a:p>
          <a:p>
            <a:pPr eaLnBrk="1" hangingPunct="1">
              <a:lnSpc>
                <a:spcPct val="90000"/>
              </a:lnSpc>
            </a:pPr>
            <a:r>
              <a:rPr lang="pl-PL" sz="2400" smtClean="0"/>
              <a:t>To, czy skala była spakowana, czy rozpakowana, również zmieniało oszacowania. Badani, którzy udzielali odpowiedzi na skali spakowanej, wskazywali, że ok. </a:t>
            </a:r>
            <a:r>
              <a:rPr lang="pl-PL" sz="2400" smtClean="0">
                <a:solidFill>
                  <a:srgbClr val="006699"/>
                </a:solidFill>
              </a:rPr>
              <a:t>64 proc</a:t>
            </a:r>
            <a:r>
              <a:rPr lang="pl-PL" sz="2400" smtClean="0"/>
              <a:t>. Polaków ogląda telewizję w przedziale 1-4 lub 4-7 h - zależnie od tego, czy skala była niska, czy wysoka. </a:t>
            </a:r>
          </a:p>
          <a:p>
            <a:pPr eaLnBrk="1" hangingPunct="1">
              <a:lnSpc>
                <a:spcPct val="90000"/>
              </a:lnSpc>
            </a:pPr>
            <a:r>
              <a:rPr lang="pl-PL" sz="2400" smtClean="0"/>
              <a:t>Kiedy pokazaliśmy badanym to samo, ale na skali rozpakowanej, okazało się, że wskazań na przedziały 1-4 lub 4-7 h jest </a:t>
            </a:r>
            <a:r>
              <a:rPr lang="pl-PL" sz="2400" smtClean="0">
                <a:solidFill>
                  <a:srgbClr val="006699"/>
                </a:solidFill>
              </a:rPr>
              <a:t>74 proc</a:t>
            </a:r>
            <a:r>
              <a:rPr lang="pl-PL" sz="2400" smtClean="0"/>
              <a:t>. </a:t>
            </a:r>
            <a:br>
              <a:rPr lang="pl-PL" sz="2400" smtClean="0"/>
            </a:br>
            <a:endParaRPr lang="pl-PL" sz="240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78851" name="Rectangle 2"/>
          <p:cNvSpPr>
            <a:spLocks noGrp="1" noChangeArrowheads="1"/>
          </p:cNvSpPr>
          <p:nvPr>
            <p:ph type="title"/>
          </p:nvPr>
        </p:nvSpPr>
        <p:spPr/>
        <p:txBody>
          <a:bodyPr/>
          <a:lstStyle/>
          <a:p>
            <a:pPr eaLnBrk="1" hangingPunct="1"/>
            <a:r>
              <a:rPr lang="pl-PL" smtClean="0"/>
              <a:t>skala nominalna </a:t>
            </a:r>
          </a:p>
        </p:txBody>
      </p:sp>
      <p:sp>
        <p:nvSpPr>
          <p:cNvPr id="78852" name="Rectangle 3"/>
          <p:cNvSpPr>
            <a:spLocks noGrp="1" noChangeArrowheads="1"/>
          </p:cNvSpPr>
          <p:nvPr>
            <p:ph type="body" idx="1"/>
          </p:nvPr>
        </p:nvSpPr>
        <p:spPr/>
        <p:txBody>
          <a:bodyPr/>
          <a:lstStyle/>
          <a:p>
            <a:pPr eaLnBrk="1" hangingPunct="1">
              <a:lnSpc>
                <a:spcPct val="90000"/>
              </a:lnSpc>
            </a:pPr>
            <a:r>
              <a:rPr lang="pl-PL" sz="2000" smtClean="0"/>
              <a:t>Pytanie: ile czasu spędzają w Internecie na poszczególnych czynnościach, a więc np. na sprawdzaniu bieżących wiadomości, oglądaniu filmów, korzystaniu z poczty. </a:t>
            </a:r>
          </a:p>
          <a:p>
            <a:pPr eaLnBrk="1" hangingPunct="1">
              <a:lnSpc>
                <a:spcPct val="90000"/>
              </a:lnSpc>
            </a:pPr>
            <a:r>
              <a:rPr lang="pl-PL" sz="2000" smtClean="0"/>
              <a:t>Jednej grupie ankietowanych podsunięto skalę spakowaną z sześcioma możliwymi odpowiedziami. Drugiej grupie pokazano to samo, tylko na skali rozpakowanej. </a:t>
            </a:r>
          </a:p>
          <a:p>
            <a:pPr eaLnBrk="1" hangingPunct="1">
              <a:lnSpc>
                <a:spcPct val="90000"/>
              </a:lnSpc>
            </a:pPr>
            <a:r>
              <a:rPr lang="pl-PL" sz="2000" smtClean="0"/>
              <a:t>Na skali spakowanej "granie w gry online, oglądanie filmów, słuchanie muzyki" było jedną z sześciu odpowiedzi. Na skali rozpakowanej tę odpowiedź podzielono na dwie - "granie w gry online" stało się oddzielnym możliwym wskazaniem (na skali rozpakowanej było 10 odpowiedzi).</a:t>
            </a:r>
          </a:p>
          <a:p>
            <a:pPr eaLnBrk="1" hangingPunct="1">
              <a:lnSpc>
                <a:spcPct val="90000"/>
              </a:lnSpc>
            </a:pPr>
            <a:r>
              <a:rPr lang="pl-PL" sz="2000" smtClean="0"/>
              <a:t>Ten eksperyment potwierdził, że w zależności od samego sposobu zaprezentowania skali otrzymujemy inne wyniki (w tym przypadku różnica wynosiła ok. </a:t>
            </a:r>
            <a:r>
              <a:rPr lang="pl-PL" sz="2000" smtClean="0">
                <a:solidFill>
                  <a:srgbClr val="006699"/>
                </a:solidFill>
              </a:rPr>
              <a:t>10 pkt proc</a:t>
            </a:r>
            <a:r>
              <a:rPr lang="pl-PL" sz="2000" smtClean="0"/>
              <a:t>.). </a:t>
            </a:r>
            <a:br>
              <a:rPr lang="pl-PL" sz="2000" smtClean="0"/>
            </a:br>
            <a:r>
              <a:rPr lang="pl-PL" sz="2000" smtClean="0"/>
              <a:t/>
            </a:r>
            <a:br>
              <a:rPr lang="pl-PL" sz="2000" smtClean="0"/>
            </a:br>
            <a:endParaRPr lang="pl-PL" sz="20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225282" name="Rectangle 2"/>
          <p:cNvSpPr>
            <a:spLocks noGrp="1" noChangeArrowheads="1"/>
          </p:cNvSpPr>
          <p:nvPr>
            <p:ph type="title"/>
          </p:nvPr>
        </p:nvSpPr>
        <p:spPr/>
        <p:txBody>
          <a:bodyPr/>
          <a:lstStyle/>
          <a:p>
            <a:pPr eaLnBrk="1" hangingPunct="1">
              <a:defRPr/>
            </a:pPr>
            <a:r>
              <a:rPr lang="pl-PL" sz="2400" b="1" smtClean="0">
                <a:latin typeface="+mn-lt"/>
              </a:rPr>
              <a:t>Badanie wpływu etapów obróbki cieplnej na wytrzymałość (Rm)</a:t>
            </a:r>
          </a:p>
        </p:txBody>
      </p:sp>
      <p:sp>
        <p:nvSpPr>
          <p:cNvPr id="36868" name="Rectangle 3"/>
          <p:cNvSpPr>
            <a:spLocks noGrp="1" noChangeArrowheads="1"/>
          </p:cNvSpPr>
          <p:nvPr>
            <p:ph type="body" idx="1"/>
          </p:nvPr>
        </p:nvSpPr>
        <p:spPr/>
        <p:txBody>
          <a:bodyPr/>
          <a:lstStyle/>
          <a:p>
            <a:pPr eaLnBrk="1" hangingPunct="1"/>
            <a:r>
              <a:rPr lang="pl-PL" smtClean="0"/>
              <a:t>Jako pierwszą zmienną zależną przyjęto wytrzymałość. </a:t>
            </a:r>
          </a:p>
          <a:p>
            <a:pPr eaLnBrk="1" hangingPunct="1"/>
            <a:r>
              <a:rPr lang="pl-PL" smtClean="0"/>
              <a:t>na </a:t>
            </a:r>
            <a:r>
              <a:rPr lang="pl-PL" b="1" smtClean="0"/>
              <a:t>wytrzymałość (Rm)</a:t>
            </a:r>
            <a:r>
              <a:rPr lang="pl-PL" smtClean="0"/>
              <a:t> wpływ miały:</a:t>
            </a:r>
          </a:p>
          <a:p>
            <a:pPr lvl="1" eaLnBrk="1" hangingPunct="1"/>
            <a:r>
              <a:rPr lang="pl-PL" smtClean="0"/>
              <a:t>rodzaj modyfikatora </a:t>
            </a:r>
          </a:p>
          <a:p>
            <a:pPr lvl="1" eaLnBrk="1" hangingPunct="1"/>
            <a:r>
              <a:rPr lang="pl-PL" smtClean="0"/>
              <a:t>sposób chłodzenia przy przesycaniu </a:t>
            </a:r>
          </a:p>
          <a:p>
            <a:pPr lvl="1" eaLnBrk="1" hangingPunct="1"/>
            <a:r>
              <a:rPr lang="pl-PL" smtClean="0"/>
              <a:t>temperatura starzenia </a:t>
            </a:r>
          </a:p>
          <a:p>
            <a:pPr lvl="1" eaLnBrk="1" hangingPunct="1"/>
            <a:r>
              <a:rPr lang="pl-PL" smtClean="0"/>
              <a:t>prędkość starzenia</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pPr>
              <a:defRPr/>
            </a:pPr>
            <a:r>
              <a:rPr lang="pl-PL"/>
              <a:t>KISIM, WIMiIP, AGH</a:t>
            </a:r>
          </a:p>
        </p:txBody>
      </p:sp>
      <p:sp>
        <p:nvSpPr>
          <p:cNvPr id="79875" name="Rectangle 2"/>
          <p:cNvSpPr>
            <a:spLocks noGrp="1" noChangeArrowheads="1"/>
          </p:cNvSpPr>
          <p:nvPr>
            <p:ph type="title"/>
          </p:nvPr>
        </p:nvSpPr>
        <p:spPr/>
        <p:txBody>
          <a:bodyPr/>
          <a:lstStyle/>
          <a:p>
            <a:pPr eaLnBrk="1" hangingPunct="1"/>
            <a:endParaRPr lang="pl-PL" smtClean="0"/>
          </a:p>
        </p:txBody>
      </p:sp>
      <p:sp>
        <p:nvSpPr>
          <p:cNvPr id="79876" name="Rectangle 3"/>
          <p:cNvSpPr>
            <a:spLocks noGrp="1" noChangeArrowheads="1"/>
          </p:cNvSpPr>
          <p:nvPr>
            <p:ph type="body" idx="1"/>
          </p:nvPr>
        </p:nvSpPr>
        <p:spPr>
          <a:xfrm>
            <a:off x="468313" y="2636838"/>
            <a:ext cx="8229600" cy="3744912"/>
          </a:xfrm>
        </p:spPr>
        <p:txBody>
          <a:bodyPr/>
          <a:lstStyle/>
          <a:p>
            <a:pPr eaLnBrk="1" hangingPunct="1"/>
            <a:r>
              <a:rPr lang="pl-PL" smtClean="0"/>
              <a:t>Poradnik małego manipulatora:</a:t>
            </a:r>
            <a:br>
              <a:rPr lang="pl-PL" smtClean="0"/>
            </a:br>
            <a:r>
              <a:rPr lang="pl-PL" smtClean="0"/>
              <a:t>jak zmanipulować sondaż wyborczy</a:t>
            </a:r>
          </a:p>
        </p:txBody>
      </p:sp>
      <p:sp>
        <p:nvSpPr>
          <p:cNvPr id="79877" name="Rectangle 4"/>
          <p:cNvSpPr>
            <a:spLocks noChangeArrowheads="1"/>
          </p:cNvSpPr>
          <p:nvPr/>
        </p:nvSpPr>
        <p:spPr bwMode="auto">
          <a:xfrm>
            <a:off x="539750" y="4581525"/>
            <a:ext cx="7056438" cy="517525"/>
          </a:xfrm>
          <a:prstGeom prst="rect">
            <a:avLst/>
          </a:prstGeom>
          <a:noFill/>
          <a:ln w="9525">
            <a:noFill/>
            <a:miter lim="800000"/>
            <a:headEnd/>
            <a:tailEnd/>
          </a:ln>
        </p:spPr>
        <p:txBody>
          <a:bodyPr>
            <a:spAutoFit/>
          </a:bodyPr>
          <a:lstStyle/>
          <a:p>
            <a:r>
              <a:rPr lang="pl-PL" sz="1400">
                <a:latin typeface="Calibri" pitchFamily="34" charset="0"/>
              </a:rPr>
              <a:t>http://moherykontrauklad.salon24.pl/57424,poradnik-malego-manipulatora-jak-zmanipulowac-sondaz-wyborczy</a:t>
            </a:r>
          </a:p>
        </p:txBody>
      </p:sp>
      <p:sp>
        <p:nvSpPr>
          <p:cNvPr id="79878" name="Rectangle 5"/>
          <p:cNvSpPr>
            <a:spLocks noChangeArrowheads="1"/>
          </p:cNvSpPr>
          <p:nvPr/>
        </p:nvSpPr>
        <p:spPr bwMode="auto">
          <a:xfrm>
            <a:off x="1403350" y="4035425"/>
            <a:ext cx="3635375" cy="304800"/>
          </a:xfrm>
          <a:prstGeom prst="rect">
            <a:avLst/>
          </a:prstGeom>
          <a:noFill/>
          <a:ln w="9525">
            <a:noFill/>
            <a:miter lim="800000"/>
            <a:headEnd/>
            <a:tailEnd/>
          </a:ln>
        </p:spPr>
        <p:txBody>
          <a:bodyPr anchor="ctr">
            <a:spAutoFit/>
          </a:bodyPr>
          <a:lstStyle/>
          <a:p>
            <a:r>
              <a:rPr lang="pl-PL" sz="1400">
                <a:latin typeface="Calibri" pitchFamily="34" charset="0"/>
              </a:rPr>
              <a:t>  Niezależne forum publicystów</a:t>
            </a:r>
          </a:p>
        </p:txBody>
      </p:sp>
      <p:pic>
        <p:nvPicPr>
          <p:cNvPr id="79879" name="Picture 6" descr="Niezależne Forum Publicystów">
            <a:hlinkClick r:id="rId2"/>
          </p:cNvPr>
          <p:cNvPicPr>
            <a:picLocks noChangeAspect="1" noChangeArrowheads="1"/>
          </p:cNvPicPr>
          <p:nvPr/>
        </p:nvPicPr>
        <p:blipFill>
          <a:blip r:embed="rId3" cstate="print"/>
          <a:srcRect/>
          <a:stretch>
            <a:fillRect/>
          </a:stretch>
        </p:blipFill>
        <p:spPr bwMode="auto">
          <a:xfrm>
            <a:off x="611188" y="4005263"/>
            <a:ext cx="819150" cy="28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80899" name="Rectangle 2"/>
          <p:cNvSpPr>
            <a:spLocks noGrp="1" noChangeArrowheads="1"/>
          </p:cNvSpPr>
          <p:nvPr>
            <p:ph type="title"/>
          </p:nvPr>
        </p:nvSpPr>
        <p:spPr/>
        <p:txBody>
          <a:bodyPr/>
          <a:lstStyle/>
          <a:p>
            <a:pPr eaLnBrk="1" hangingPunct="1"/>
            <a:endParaRPr lang="pl-PL" smtClean="0"/>
          </a:p>
        </p:txBody>
      </p:sp>
      <p:sp>
        <p:nvSpPr>
          <p:cNvPr id="80900" name="Rectangle 3"/>
          <p:cNvSpPr>
            <a:spLocks noGrp="1" noChangeArrowheads="1"/>
          </p:cNvSpPr>
          <p:nvPr>
            <p:ph type="body" idx="1"/>
          </p:nvPr>
        </p:nvSpPr>
        <p:spPr/>
        <p:txBody>
          <a:bodyPr/>
          <a:lstStyle/>
          <a:p>
            <a:pPr eaLnBrk="1" hangingPunct="1"/>
            <a:r>
              <a:rPr lang="pl-PL" sz="2400" smtClean="0"/>
              <a:t>jeden prosty pomysł na manipulację w sondażu możliwą do wykonania wówczas, gdy oprócz preferencji wyborczych badamy również stosunek wyborców do jakiegoś wydarzenia (np. debaty wyborczej, akcji CBA itd.).</a:t>
            </a:r>
          </a:p>
          <a:p>
            <a:pPr eaLnBrk="1" hangingPunct="1"/>
            <a:r>
              <a:rPr lang="pl-PL" sz="2400" smtClean="0"/>
              <a:t>Manipulacja jest prosta. Aby zmienić wynik sondażu należy odwrócić kolejność pytań. </a:t>
            </a:r>
          </a:p>
          <a:p>
            <a:pPr eaLnBrk="1" hangingPunct="1"/>
            <a:r>
              <a:rPr lang="pl-PL" sz="2400" b="1" smtClean="0"/>
              <a:t>Profesjonalna firma badawcza najpierw zapyta o preferencje wyborcze a potem o stosunek do danego wydarzenia (np. debaty).</a:t>
            </a:r>
            <a:r>
              <a:rPr lang="pl-PL" sz="2400" smtClean="0"/>
              <a:t> Nie będzie to idealne rozwiązanie bo pytanie o wyborcze preferencje może zakłócić odpowiedzi na inne pytania.         </a:t>
            </a:r>
          </a:p>
          <a:p>
            <a:pPr eaLnBrk="1" hangingPunct="1"/>
            <a:endParaRPr lang="pl-PL" sz="240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81923" name="Rectangle 2"/>
          <p:cNvSpPr>
            <a:spLocks noGrp="1" noChangeArrowheads="1"/>
          </p:cNvSpPr>
          <p:nvPr>
            <p:ph type="title"/>
          </p:nvPr>
        </p:nvSpPr>
        <p:spPr/>
        <p:txBody>
          <a:bodyPr/>
          <a:lstStyle/>
          <a:p>
            <a:pPr eaLnBrk="1" hangingPunct="1"/>
            <a:endParaRPr lang="pl-PL" smtClean="0"/>
          </a:p>
        </p:txBody>
      </p:sp>
      <p:sp>
        <p:nvSpPr>
          <p:cNvPr id="81924" name="Rectangle 3"/>
          <p:cNvSpPr>
            <a:spLocks noGrp="1" noChangeArrowheads="1"/>
          </p:cNvSpPr>
          <p:nvPr>
            <p:ph type="body" idx="1"/>
          </p:nvPr>
        </p:nvSpPr>
        <p:spPr/>
        <p:txBody>
          <a:bodyPr/>
          <a:lstStyle/>
          <a:p>
            <a:pPr eaLnBrk="1" hangingPunct="1">
              <a:lnSpc>
                <a:spcPct val="90000"/>
              </a:lnSpc>
            </a:pPr>
            <a:r>
              <a:rPr lang="pl-PL" sz="2000" b="1" smtClean="0"/>
              <a:t>Przykład:</a:t>
            </a:r>
            <a:endParaRPr lang="pl-PL" sz="2000" smtClean="0"/>
          </a:p>
          <a:p>
            <a:pPr eaLnBrk="1" hangingPunct="1">
              <a:lnSpc>
                <a:spcPct val="90000"/>
              </a:lnSpc>
            </a:pPr>
            <a:r>
              <a:rPr lang="pl-PL" sz="2000" smtClean="0"/>
              <a:t>Gdy zapytamy wyborcę X kto wygrał debatę Kaczyński-Tusk odpowie np. że Tusk. Inną odpowiedź możemy jednak uzyskać od X gdy pytanie o debatę poprzedzimy pytaniem „na kogo by Pan głosował?" Załóżmy, że wyborca X odpowie że na PiS. W takim przypadku pytanie poprzedzające może mieć wpływ na kolejne pytanie. Wyborca zacznie więcej myśleć o swoich preferencjach w stosunku do PiS, zastanawiać się nad logiką swoich odpowiedzi itd. I może wtedy w pytaniu o debatę odpowiedzieć np. „nie wiem". </a:t>
            </a:r>
          </a:p>
          <a:p>
            <a:pPr eaLnBrk="1" hangingPunct="1">
              <a:lnSpc>
                <a:spcPct val="90000"/>
              </a:lnSpc>
            </a:pPr>
            <a:r>
              <a:rPr lang="pl-PL" sz="2000" b="1" smtClean="0"/>
              <a:t>Jednak jeśli w ogóle chcemy mieć jakieś wiarygodne dane na temat preferencji wyborczych to musimy zaakceptować możliwy błąd w pytaniach dalszych i zapytać o preferencje wyborcze w pierwszej kolejności.</a:t>
            </a:r>
            <a:r>
              <a:rPr lang="pl-PL" sz="2000" smtClean="0"/>
              <a:t> </a:t>
            </a:r>
          </a:p>
          <a:p>
            <a:pPr eaLnBrk="1" hangingPunct="1">
              <a:lnSpc>
                <a:spcPct val="90000"/>
              </a:lnSpc>
            </a:pPr>
            <a:r>
              <a:rPr lang="pl-PL" sz="2000" b="1" smtClean="0"/>
              <a:t>poprzedzenie pytań o preferencje wyborcze innymi pytaniami </a:t>
            </a:r>
            <a:r>
              <a:rPr lang="pl-PL" sz="2000" smtClean="0"/>
              <a:t>(dotyczącymi konkretnych wydarzeń wyborczych) </a:t>
            </a:r>
            <a:r>
              <a:rPr lang="pl-PL" sz="2000" b="1" smtClean="0"/>
              <a:t>zniekształci wynik badania preferencji</a:t>
            </a:r>
            <a:r>
              <a:rPr lang="pl-PL" sz="2000" smtClean="0"/>
              <a: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82947" name="Rectangle 2"/>
          <p:cNvSpPr>
            <a:spLocks noGrp="1" noChangeArrowheads="1"/>
          </p:cNvSpPr>
          <p:nvPr>
            <p:ph type="title"/>
          </p:nvPr>
        </p:nvSpPr>
        <p:spPr/>
        <p:txBody>
          <a:bodyPr/>
          <a:lstStyle/>
          <a:p>
            <a:pPr eaLnBrk="1" hangingPunct="1"/>
            <a:endParaRPr lang="pl-PL" smtClean="0"/>
          </a:p>
        </p:txBody>
      </p:sp>
      <p:sp>
        <p:nvSpPr>
          <p:cNvPr id="82948" name="Rectangle 3"/>
          <p:cNvSpPr>
            <a:spLocks noGrp="1" noChangeArrowheads="1"/>
          </p:cNvSpPr>
          <p:nvPr>
            <p:ph type="body" idx="1"/>
          </p:nvPr>
        </p:nvSpPr>
        <p:spPr/>
        <p:txBody>
          <a:bodyPr/>
          <a:lstStyle/>
          <a:p>
            <a:pPr eaLnBrk="1" hangingPunct="1">
              <a:lnSpc>
                <a:spcPct val="80000"/>
              </a:lnSpc>
            </a:pPr>
            <a:r>
              <a:rPr lang="pl-PL" sz="2400" smtClean="0"/>
              <a:t>Jeszcze większą manipulację można by osiągnąć gdyby poprzedzające pytania były w formie zamkniętej (z gotowymi odpowiedziami do zaznaczenia). Wtedy wcześniej wymyślone przez badacza stwierdzenia byłyby bodźcami mogącymi wpływać na deklarowane preferencje wyborcze.</a:t>
            </a:r>
          </a:p>
          <a:p>
            <a:pPr eaLnBrk="1" hangingPunct="1">
              <a:lnSpc>
                <a:spcPct val="80000"/>
              </a:lnSpc>
            </a:pPr>
            <a:r>
              <a:rPr lang="pl-PL" sz="2400" smtClean="0"/>
              <a:t>A wiec </a:t>
            </a:r>
            <a:r>
              <a:rPr lang="pl-PL" sz="2400" b="1" smtClean="0"/>
              <a:t>aby badanie było rzetelne, pierwszym politycznym pytaniem powinno być pytanie o preferencje wyborcze,</a:t>
            </a:r>
            <a:r>
              <a:rPr lang="pl-PL" sz="2400" smtClean="0"/>
              <a:t> a dopiero później powinny następować inne pytania.</a:t>
            </a:r>
            <a:endParaRPr lang="pl-PL" sz="2400" b="1" smtClean="0"/>
          </a:p>
          <a:p>
            <a:pPr eaLnBrk="1" hangingPunct="1">
              <a:lnSpc>
                <a:spcPct val="80000"/>
              </a:lnSpc>
            </a:pPr>
            <a:r>
              <a:rPr lang="pl-PL" sz="2400" smtClean="0"/>
              <a:t>Amerykańskie badania pokazują, że po filmach pełnych przemocy, dramatycznych, „dołujących" ludzie są mniej tolerancyjni wobec przestępstw, bardziej akceptują karę śmierci i generalnie prawicową politykę. </a:t>
            </a:r>
          </a:p>
          <a:p>
            <a:pPr eaLnBrk="1" hangingPunct="1">
              <a:lnSpc>
                <a:spcPct val="80000"/>
              </a:lnSpc>
            </a:pPr>
            <a:r>
              <a:rPr lang="pl-PL" sz="2400" smtClean="0"/>
              <a:t>Po komediach i filmach generalnie wesołych stają się bardziej lewicowi światopoglądowo.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3"/>
          <p:cNvSpPr>
            <a:spLocks noGrp="1"/>
          </p:cNvSpPr>
          <p:nvPr>
            <p:ph type="ftr" sz="quarter" idx="10"/>
          </p:nvPr>
        </p:nvSpPr>
        <p:spPr/>
        <p:txBody>
          <a:bodyPr/>
          <a:lstStyle/>
          <a:p>
            <a:pPr>
              <a:defRPr/>
            </a:pPr>
            <a:r>
              <a:rPr lang="pl-PL"/>
              <a:t>KISIM, WIMiIP, AGH</a:t>
            </a:r>
          </a:p>
        </p:txBody>
      </p:sp>
      <p:sp>
        <p:nvSpPr>
          <p:cNvPr id="83971" name="Rectangle 2"/>
          <p:cNvSpPr>
            <a:spLocks noGrp="1" noChangeArrowheads="1"/>
          </p:cNvSpPr>
          <p:nvPr>
            <p:ph type="title"/>
          </p:nvPr>
        </p:nvSpPr>
        <p:spPr/>
        <p:txBody>
          <a:bodyPr/>
          <a:lstStyle/>
          <a:p>
            <a:pPr eaLnBrk="1" hangingPunct="1"/>
            <a:endParaRPr lang="pl-PL" smtClean="0"/>
          </a:p>
        </p:txBody>
      </p:sp>
      <p:sp>
        <p:nvSpPr>
          <p:cNvPr id="83972" name="Rectangle 3"/>
          <p:cNvSpPr>
            <a:spLocks noGrp="1" noChangeArrowheads="1"/>
          </p:cNvSpPr>
          <p:nvPr>
            <p:ph type="body" idx="1"/>
          </p:nvPr>
        </p:nvSpPr>
        <p:spPr>
          <a:xfrm>
            <a:off x="395288" y="1700213"/>
            <a:ext cx="8229600" cy="720725"/>
          </a:xfrm>
        </p:spPr>
        <p:txBody>
          <a:bodyPr/>
          <a:lstStyle/>
          <a:p>
            <a:pPr eaLnBrk="1" hangingPunct="1"/>
            <a:r>
              <a:rPr lang="pl-PL" b="1" smtClean="0"/>
              <a:t>Krzywa Gaussa a krzywy ryj</a:t>
            </a:r>
          </a:p>
          <a:p>
            <a:pPr eaLnBrk="1" hangingPunct="1"/>
            <a:endParaRPr lang="pl-PL" smtClean="0"/>
          </a:p>
        </p:txBody>
      </p:sp>
      <p:sp>
        <p:nvSpPr>
          <p:cNvPr id="83973" name="Rectangle 4"/>
          <p:cNvSpPr>
            <a:spLocks noChangeArrowheads="1"/>
          </p:cNvSpPr>
          <p:nvPr/>
        </p:nvSpPr>
        <p:spPr bwMode="auto">
          <a:xfrm>
            <a:off x="539750" y="4157663"/>
            <a:ext cx="4438650" cy="274637"/>
          </a:xfrm>
          <a:prstGeom prst="rect">
            <a:avLst/>
          </a:prstGeom>
          <a:noFill/>
          <a:ln w="9525">
            <a:noFill/>
            <a:miter lim="800000"/>
            <a:headEnd/>
            <a:tailEnd/>
          </a:ln>
        </p:spPr>
        <p:txBody>
          <a:bodyPr wrap="none">
            <a:spAutoFit/>
          </a:bodyPr>
          <a:lstStyle/>
          <a:p>
            <a:r>
              <a:rPr lang="pl-PL" sz="1200">
                <a:latin typeface="Calibri" pitchFamily="34" charset="0"/>
              </a:rPr>
              <a:t>http://wtemaciemaci.salon24.pl/373160,krzywa-gaussa-a-krzywy-ryj</a:t>
            </a:r>
          </a:p>
        </p:txBody>
      </p:sp>
      <p:sp>
        <p:nvSpPr>
          <p:cNvPr id="83974" name="Rectangle 5"/>
          <p:cNvSpPr>
            <a:spLocks noChangeArrowheads="1"/>
          </p:cNvSpPr>
          <p:nvPr/>
        </p:nvSpPr>
        <p:spPr bwMode="auto">
          <a:xfrm>
            <a:off x="1403350" y="3573463"/>
            <a:ext cx="3635375" cy="304800"/>
          </a:xfrm>
          <a:prstGeom prst="rect">
            <a:avLst/>
          </a:prstGeom>
          <a:noFill/>
          <a:ln w="9525">
            <a:noFill/>
            <a:miter lim="800000"/>
            <a:headEnd/>
            <a:tailEnd/>
          </a:ln>
        </p:spPr>
        <p:txBody>
          <a:bodyPr anchor="ctr">
            <a:spAutoFit/>
          </a:bodyPr>
          <a:lstStyle/>
          <a:p>
            <a:r>
              <a:rPr lang="pl-PL" sz="1400">
                <a:latin typeface="Calibri" pitchFamily="34" charset="0"/>
              </a:rPr>
              <a:t>  Niezależne forum publicystów</a:t>
            </a:r>
          </a:p>
        </p:txBody>
      </p:sp>
      <p:pic>
        <p:nvPicPr>
          <p:cNvPr id="83975" name="Picture 6" descr="Niezależne Forum Publicystów">
            <a:hlinkClick r:id="rId2"/>
          </p:cNvPr>
          <p:cNvPicPr>
            <a:picLocks noChangeAspect="1" noChangeArrowheads="1"/>
          </p:cNvPicPr>
          <p:nvPr/>
        </p:nvPicPr>
        <p:blipFill>
          <a:blip r:embed="rId3" cstate="print"/>
          <a:srcRect/>
          <a:stretch>
            <a:fillRect/>
          </a:stretch>
        </p:blipFill>
        <p:spPr bwMode="auto">
          <a:xfrm>
            <a:off x="611188" y="3543300"/>
            <a:ext cx="819150" cy="285750"/>
          </a:xfrm>
          <a:prstGeom prst="rect">
            <a:avLst/>
          </a:prstGeom>
          <a:noFill/>
          <a:ln w="9525">
            <a:noFill/>
            <a:miter lim="800000"/>
            <a:headEnd/>
            <a:tailEnd/>
          </a:ln>
        </p:spPr>
      </p:pic>
      <p:sp>
        <p:nvSpPr>
          <p:cNvPr id="83976" name="Rectangle 7"/>
          <p:cNvSpPr>
            <a:spLocks noChangeArrowheads="1"/>
          </p:cNvSpPr>
          <p:nvPr/>
        </p:nvSpPr>
        <p:spPr bwMode="auto">
          <a:xfrm>
            <a:off x="468313" y="2205038"/>
            <a:ext cx="7704137" cy="641350"/>
          </a:xfrm>
          <a:prstGeom prst="rect">
            <a:avLst/>
          </a:prstGeom>
          <a:noFill/>
          <a:ln w="9525">
            <a:noFill/>
            <a:miter lim="800000"/>
            <a:headEnd/>
            <a:tailEnd/>
          </a:ln>
        </p:spPr>
        <p:txBody>
          <a:bodyPr anchor="ctr">
            <a:spAutoFit/>
          </a:bodyPr>
          <a:lstStyle/>
          <a:p>
            <a:r>
              <a:rPr lang="nl-NL" b="1">
                <a:latin typeface="Calibri" pitchFamily="34" charset="0"/>
              </a:rPr>
              <a:t>"Na terytorium Federacji Rosyjskiej kąt prosty ma 100 stopni, bo jest najprostszy i najuczciwszy na świecie"</a:t>
            </a:r>
            <a:r>
              <a:rPr lang="pl-PL">
                <a:latin typeface="Calibri" pitchFamily="34" charset="0"/>
              </a:rPr>
              <a:t>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84995" name="Rectangle 2"/>
          <p:cNvSpPr>
            <a:spLocks noGrp="1" noChangeArrowheads="1"/>
          </p:cNvSpPr>
          <p:nvPr>
            <p:ph type="title"/>
          </p:nvPr>
        </p:nvSpPr>
        <p:spPr/>
        <p:txBody>
          <a:bodyPr/>
          <a:lstStyle/>
          <a:p>
            <a:pPr eaLnBrk="1" hangingPunct="1"/>
            <a:endParaRPr lang="pl-PL" smtClean="0"/>
          </a:p>
        </p:txBody>
      </p:sp>
      <p:sp>
        <p:nvSpPr>
          <p:cNvPr id="84996" name="Rectangle 3"/>
          <p:cNvSpPr>
            <a:spLocks noGrp="1" noChangeArrowheads="1"/>
          </p:cNvSpPr>
          <p:nvPr>
            <p:ph type="body" idx="1"/>
          </p:nvPr>
        </p:nvSpPr>
        <p:spPr/>
        <p:txBody>
          <a:bodyPr/>
          <a:lstStyle/>
          <a:p>
            <a:pPr eaLnBrk="1" hangingPunct="1">
              <a:lnSpc>
                <a:spcPct val="90000"/>
              </a:lnSpc>
            </a:pPr>
            <a:r>
              <a:rPr lang="en-AU" sz="2400" smtClean="0"/>
              <a:t>Katastrofa smoleńska zademonstrowała, że w Rosji obowiązuje inna fizyka. Rosyjskie wybory parlamentarne dowiodły natomiast, że Rosja posiada również zupełnie inną niż wszyscy, daleko lepszą matematykę.</a:t>
            </a:r>
          </a:p>
          <a:p>
            <a:pPr eaLnBrk="1" hangingPunct="1">
              <a:lnSpc>
                <a:spcPct val="90000"/>
              </a:lnSpc>
            </a:pPr>
            <a:r>
              <a:rPr lang="en-AU" sz="2400" smtClean="0"/>
              <a:t>Dr Maksym S. Pszenicznikow, 51-letni rosyjski fizyk pracujący na holenderskim uniwersytecie w Groeningen, opublikował wykres, z którego wynika że rozkład normalny prawdopodobieństwa, czyli krzywa Gaussa, obowiązuje wszędzie w znanym Wszechświecie, tylko nie w Rosji.</a:t>
            </a:r>
          </a:p>
          <a:p>
            <a:pPr eaLnBrk="1" hangingPunct="1">
              <a:lnSpc>
                <a:spcPct val="90000"/>
              </a:lnSpc>
            </a:pPr>
            <a:r>
              <a:rPr lang="en-AU" sz="2400" smtClean="0"/>
              <a:t>To znaczy, krzywa Gaussa naturalnie obowiązuje w Rosji dalej, z tego samego powodu z jakiego obowiązuje tam grawitacja. Natomiast dr Pszenicznikow przeprowadził matematyczny dowód, że władcy Federacji Rosyjskiej są łgarzami, od ktorych im dalej, tym lepiej.</a:t>
            </a:r>
            <a:endParaRPr lang="pl-PL" sz="240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86019" name="Rectangle 2"/>
          <p:cNvSpPr>
            <a:spLocks noGrp="1" noChangeArrowheads="1"/>
          </p:cNvSpPr>
          <p:nvPr>
            <p:ph type="title"/>
          </p:nvPr>
        </p:nvSpPr>
        <p:spPr/>
        <p:txBody>
          <a:bodyPr/>
          <a:lstStyle/>
          <a:p>
            <a:pPr eaLnBrk="1" hangingPunct="1"/>
            <a:endParaRPr lang="pl-PL" smtClean="0"/>
          </a:p>
        </p:txBody>
      </p:sp>
      <p:pic>
        <p:nvPicPr>
          <p:cNvPr id="86020" name="Picture 4"/>
          <p:cNvPicPr>
            <a:picLocks noChangeAspect="1" noChangeArrowheads="1"/>
          </p:cNvPicPr>
          <p:nvPr/>
        </p:nvPicPr>
        <p:blipFill>
          <a:blip r:embed="rId2" cstate="print"/>
          <a:srcRect/>
          <a:stretch>
            <a:fillRect/>
          </a:stretch>
        </p:blipFill>
        <p:spPr bwMode="auto">
          <a:xfrm>
            <a:off x="468313" y="1268413"/>
            <a:ext cx="7343775" cy="5103812"/>
          </a:xfrm>
          <a:prstGeom prst="rect">
            <a:avLst/>
          </a:prstGeom>
          <a:noFill/>
          <a:ln w="9525">
            <a:noFill/>
            <a:miter lim="800000"/>
            <a:headEnd/>
            <a:tailEnd/>
          </a:ln>
        </p:spPr>
      </p:pic>
      <p:sp>
        <p:nvSpPr>
          <p:cNvPr id="86021" name="Text Box 5"/>
          <p:cNvSpPr txBox="1">
            <a:spLocks noChangeArrowheads="1"/>
          </p:cNvSpPr>
          <p:nvPr/>
        </p:nvSpPr>
        <p:spPr bwMode="auto">
          <a:xfrm rot="-5400000">
            <a:off x="-610394" y="3504407"/>
            <a:ext cx="2397125" cy="366712"/>
          </a:xfrm>
          <a:prstGeom prst="rect">
            <a:avLst/>
          </a:prstGeom>
          <a:solidFill>
            <a:schemeClr val="bg1"/>
          </a:solidFill>
          <a:ln w="9525">
            <a:noFill/>
            <a:miter lim="800000"/>
            <a:headEnd/>
            <a:tailEnd/>
          </a:ln>
        </p:spPr>
        <p:txBody>
          <a:bodyPr wrap="none">
            <a:spAutoFit/>
          </a:bodyPr>
          <a:lstStyle/>
          <a:p>
            <a:r>
              <a:rPr lang="pl-PL">
                <a:latin typeface="Calibri" pitchFamily="34" charset="0"/>
              </a:rPr>
              <a:t>liczba lokali wyborczych</a:t>
            </a:r>
          </a:p>
        </p:txBody>
      </p:sp>
      <p:sp>
        <p:nvSpPr>
          <p:cNvPr id="86022" name="Text Box 6"/>
          <p:cNvSpPr txBox="1">
            <a:spLocks noChangeArrowheads="1"/>
          </p:cNvSpPr>
          <p:nvPr/>
        </p:nvSpPr>
        <p:spPr bwMode="auto">
          <a:xfrm>
            <a:off x="3059113" y="5949950"/>
            <a:ext cx="2263775" cy="366713"/>
          </a:xfrm>
          <a:prstGeom prst="rect">
            <a:avLst/>
          </a:prstGeom>
          <a:solidFill>
            <a:schemeClr val="bg1"/>
          </a:solidFill>
          <a:ln w="9525">
            <a:noFill/>
            <a:miter lim="800000"/>
            <a:headEnd/>
            <a:tailEnd/>
          </a:ln>
        </p:spPr>
        <p:txBody>
          <a:bodyPr>
            <a:spAutoFit/>
          </a:bodyPr>
          <a:lstStyle/>
          <a:p>
            <a:r>
              <a:rPr lang="pl-PL">
                <a:latin typeface="Calibri" pitchFamily="34" charset="0"/>
              </a:rPr>
              <a:t>liczba głosów</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87043" name="Rectangle 2"/>
          <p:cNvSpPr>
            <a:spLocks noGrp="1" noChangeArrowheads="1"/>
          </p:cNvSpPr>
          <p:nvPr>
            <p:ph type="title"/>
          </p:nvPr>
        </p:nvSpPr>
        <p:spPr/>
        <p:txBody>
          <a:bodyPr/>
          <a:lstStyle/>
          <a:p>
            <a:pPr eaLnBrk="1" hangingPunct="1"/>
            <a:endParaRPr lang="pl-PL" smtClean="0"/>
          </a:p>
        </p:txBody>
      </p:sp>
      <p:sp>
        <p:nvSpPr>
          <p:cNvPr id="87044" name="Rectangle 3"/>
          <p:cNvSpPr>
            <a:spLocks noGrp="1" noChangeArrowheads="1"/>
          </p:cNvSpPr>
          <p:nvPr>
            <p:ph type="body" idx="1"/>
          </p:nvPr>
        </p:nvSpPr>
        <p:spPr/>
        <p:txBody>
          <a:bodyPr/>
          <a:lstStyle/>
          <a:p>
            <a:pPr eaLnBrk="1" hangingPunct="1"/>
            <a:r>
              <a:rPr lang="en-AU" smtClean="0"/>
              <a:t>Wszystkie partie poza Jedną Rosją mają rozkład głosów mniej więcej zbliżony do rozkładu normalnego. </a:t>
            </a:r>
            <a:endParaRPr lang="pl-PL" smtClean="0"/>
          </a:p>
          <a:p>
            <a:pPr eaLnBrk="1" hangingPunct="1"/>
            <a:r>
              <a:rPr lang="en-AU" smtClean="0"/>
              <a:t>Jedna Rosja stanowi fenomen, bo ma rozkład całkiem inny niż wszystkie inne partie w tych samych wyborach, ponadto całkowicie sprzeczny z niepodważonym nigdy i przez nikogo twierdzeniem Gaussa.</a:t>
            </a:r>
            <a:r>
              <a:rPr lang="pl-PL" smtClean="0"/>
              <a:t> </a:t>
            </a:r>
          </a:p>
          <a:p>
            <a:pPr eaLnBrk="1" hangingPunct="1"/>
            <a:r>
              <a:rPr lang="en-AU" smtClean="0"/>
              <a:t>dr Pszenicznikow użył oficjalnych danych, oficjalnie opublikowanych przez rosyjską PKW.</a:t>
            </a:r>
            <a:r>
              <a:rPr lang="pl-PL" smtClean="0"/>
              <a:t>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88067" name="Rectangle 2"/>
          <p:cNvSpPr>
            <a:spLocks noGrp="1" noChangeArrowheads="1"/>
          </p:cNvSpPr>
          <p:nvPr>
            <p:ph type="title"/>
          </p:nvPr>
        </p:nvSpPr>
        <p:spPr/>
        <p:txBody>
          <a:bodyPr/>
          <a:lstStyle/>
          <a:p>
            <a:pPr eaLnBrk="1" hangingPunct="1"/>
            <a:endParaRPr lang="pl-PL" smtClean="0"/>
          </a:p>
        </p:txBody>
      </p:sp>
      <p:sp>
        <p:nvSpPr>
          <p:cNvPr id="88068" name="Rectangle 3"/>
          <p:cNvSpPr>
            <a:spLocks noGrp="1" noChangeArrowheads="1"/>
          </p:cNvSpPr>
          <p:nvPr>
            <p:ph type="body" idx="1"/>
          </p:nvPr>
        </p:nvSpPr>
        <p:spPr/>
        <p:txBody>
          <a:bodyPr/>
          <a:lstStyle/>
          <a:p>
            <a:pPr eaLnBrk="1" hangingPunct="1">
              <a:lnSpc>
                <a:spcPct val="80000"/>
              </a:lnSpc>
            </a:pPr>
            <a:r>
              <a:rPr lang="en-AU" sz="2000" smtClean="0"/>
              <a:t>Krzywa procentu głosów oddanych na Jedną Rosję idzie w górę mniej więcej w zgodzie z regułą Gaussa do poziomu około 30% głosów w około 1000 obwodów, ale dalszy przebieg ma całkowicie anormalny, oraz ma regularnie rozłożone jedenaście dodatkowych szczytów lokalnych, odpowiadających okrągłym liczbom 50, 55, 60, 65, 70, 75, 80, 85, 90,95 i 100% głosów, z dokładnością do pół procenta.</a:t>
            </a:r>
            <a:br>
              <a:rPr lang="en-AU" sz="2000" smtClean="0"/>
            </a:br>
            <a:r>
              <a:rPr lang="en-AU" sz="2000" smtClean="0"/>
              <a:t/>
            </a:r>
            <a:br>
              <a:rPr lang="en-AU" sz="2000" smtClean="0"/>
            </a:br>
            <a:r>
              <a:rPr lang="en-AU" sz="2000" smtClean="0"/>
              <a:t>Abstrahując od tego</a:t>
            </a:r>
          </a:p>
          <a:p>
            <a:pPr eaLnBrk="1" hangingPunct="1">
              <a:lnSpc>
                <a:spcPct val="80000"/>
              </a:lnSpc>
              <a:buFont typeface="Georgia" pitchFamily="18" charset="0"/>
              <a:buChar char="—"/>
            </a:pPr>
            <a:r>
              <a:rPr lang="en-AU" sz="2000" smtClean="0"/>
              <a:t> że ze wszystkich partii,tylko Jedna Rosja dziwnym i ciekawym trafem osiąga 95-99% głosów w ponad 500 obwodach wyborczych (jednostki wojskowe? więzienia?);</a:t>
            </a:r>
          </a:p>
          <a:p>
            <a:pPr eaLnBrk="1" hangingPunct="1">
              <a:lnSpc>
                <a:spcPct val="80000"/>
              </a:lnSpc>
              <a:buFont typeface="Georgia" pitchFamily="18" charset="0"/>
              <a:buChar char="—"/>
            </a:pPr>
            <a:r>
              <a:rPr lang="en-AU" sz="2000" smtClean="0"/>
              <a:t> że rozkład głosów zbliżony do krzywej Gaussa dziwnym i ciekawym trafem stosuje sie do wszystkich poza Jedną Rosją; </a:t>
            </a:r>
          </a:p>
          <a:p>
            <a:pPr eaLnBrk="1" hangingPunct="1">
              <a:lnSpc>
                <a:spcPct val="80000"/>
              </a:lnSpc>
              <a:buFont typeface="Georgia" pitchFamily="18" charset="0"/>
              <a:buChar char="—"/>
            </a:pPr>
            <a:r>
              <a:rPr lang="en-AU" sz="2000" smtClean="0"/>
              <a:t>również i idealnie regularny rozkład jedenastu lokalnych szczytów krzywej pokazującej wyniki Jednej Rosji akurat co pięć procent (z dokladnością do 0,5%)  jest matematycznie niemożliwy, i stanowi dodatkowy dowód oszustwa wyborczego.</a:t>
            </a:r>
            <a:endParaRPr lang="pl-PL" sz="200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89091" name="Rectangle 2"/>
          <p:cNvSpPr>
            <a:spLocks noGrp="1" noChangeArrowheads="1"/>
          </p:cNvSpPr>
          <p:nvPr>
            <p:ph type="title"/>
          </p:nvPr>
        </p:nvSpPr>
        <p:spPr/>
        <p:txBody>
          <a:bodyPr/>
          <a:lstStyle/>
          <a:p>
            <a:pPr eaLnBrk="1" hangingPunct="1"/>
            <a:endParaRPr lang="pl-PL" smtClean="0"/>
          </a:p>
        </p:txBody>
      </p:sp>
      <p:sp>
        <p:nvSpPr>
          <p:cNvPr id="89092" name="Rectangle 3"/>
          <p:cNvSpPr>
            <a:spLocks noGrp="1" noChangeArrowheads="1"/>
          </p:cNvSpPr>
          <p:nvPr>
            <p:ph type="body" idx="1"/>
          </p:nvPr>
        </p:nvSpPr>
        <p:spPr/>
        <p:txBody>
          <a:bodyPr/>
          <a:lstStyle/>
          <a:p>
            <a:pPr eaLnBrk="1" hangingPunct="1">
              <a:lnSpc>
                <a:spcPct val="90000"/>
              </a:lnSpc>
            </a:pPr>
            <a:r>
              <a:rPr lang="en-AU" sz="2000" smtClean="0"/>
              <a:t>Wytłumaczenie odkrycia regularności lokalnych szczytów na krzywej dr Pszenicznikowa jest takie, że około 1000 spośród szefów obwodowych komisji wyborczych  było takimi durniami, że kiedy zgodnie z rozkazem podciągali liczbę głosów na Jedną Rosję w górę, to </a:t>
            </a:r>
            <a:r>
              <a:rPr lang="en-AU" sz="2000" b="1" smtClean="0"/>
              <a:t>podciągali ją do miłych sercu urzędnika "okrągłych" wartości:</a:t>
            </a:r>
            <a:r>
              <a:rPr lang="en-AU" sz="2000" smtClean="0"/>
              <a:t> 50%, 55%, 60%, 65%, 70%, 75%, 80%, 85% etc.</a:t>
            </a:r>
            <a:endParaRPr lang="pl-PL" sz="2000" smtClean="0"/>
          </a:p>
          <a:p>
            <a:pPr eaLnBrk="1" hangingPunct="1">
              <a:lnSpc>
                <a:spcPct val="90000"/>
              </a:lnSpc>
            </a:pPr>
            <a:r>
              <a:rPr lang="pl-PL" sz="2000" smtClean="0"/>
              <a:t>F</a:t>
            </a:r>
            <a:r>
              <a:rPr lang="en-AU" sz="2000" smtClean="0"/>
              <a:t>ałszerze na szczeblu lokalnym mieli skłonność do meldowania, że na Jedną Rosję oddano 50, 60 albo 70% głosow, a nie powiedzmy 49, 58 albo 71% - ponieważ w idiotyzmie swoim i swoich kontrolerów nie rozumieli, że jednoczesne pojawienie się "okrągłych" wyników w setkach lokaliwyborczych jest efektywnie niemożliwe matematycznie, i stanowi dowód oszustwa wyborczego w skali całego państwa.</a:t>
            </a:r>
            <a:endParaRPr lang="pl-PL" sz="2000" smtClean="0"/>
          </a:p>
          <a:p>
            <a:pPr eaLnBrk="1" hangingPunct="1">
              <a:lnSpc>
                <a:spcPct val="90000"/>
              </a:lnSpc>
            </a:pPr>
            <a:r>
              <a:rPr lang="en-AU" sz="2000" smtClean="0"/>
              <a:t>Podobnie zresztą jak państwowa telewizja rosyjska nie rozumiała, że </a:t>
            </a:r>
            <a:r>
              <a:rPr lang="en-AU" sz="2000" smtClean="0">
                <a:solidFill>
                  <a:srgbClr val="006699"/>
                </a:solidFill>
              </a:rPr>
              <a:t>głosy w tym samym okręgu wyborczym nie mogą się sumować do 146%,</a:t>
            </a:r>
            <a:r>
              <a:rPr lang="en-AU" sz="2000" smtClean="0"/>
              <a:t> zamiast do 100%</a:t>
            </a:r>
            <a:endParaRPr lang="pl-PL" sz="2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1028" name="Rectangle 2"/>
          <p:cNvSpPr>
            <a:spLocks noChangeArrowheads="1"/>
          </p:cNvSpPr>
          <p:nvPr/>
        </p:nvSpPr>
        <p:spPr bwMode="auto">
          <a:xfrm>
            <a:off x="0" y="1282700"/>
            <a:ext cx="9144000" cy="0"/>
          </a:xfrm>
          <a:prstGeom prst="rect">
            <a:avLst/>
          </a:prstGeom>
          <a:noFill/>
          <a:ln w="9525">
            <a:noFill/>
            <a:miter lim="800000"/>
            <a:headEnd/>
            <a:tailEnd/>
          </a:ln>
        </p:spPr>
        <p:txBody>
          <a:bodyPr wrap="none" anchor="ctr">
            <a:spAutoFit/>
          </a:bodyPr>
          <a:lstStyle/>
          <a:p>
            <a:endParaRPr lang="pl-PL"/>
          </a:p>
        </p:txBody>
      </p:sp>
      <p:graphicFrame>
        <p:nvGraphicFramePr>
          <p:cNvPr id="1026" name="Object 3"/>
          <p:cNvGraphicFramePr>
            <a:graphicFrameLocks noChangeAspect="1"/>
          </p:cNvGraphicFramePr>
          <p:nvPr/>
        </p:nvGraphicFramePr>
        <p:xfrm>
          <a:off x="1187450" y="260350"/>
          <a:ext cx="6697663" cy="5027613"/>
        </p:xfrm>
        <a:graphic>
          <a:graphicData uri="http://schemas.openxmlformats.org/presentationml/2006/ole">
            <p:oleObj spid="_x0000_s1026" name="Graph" r:id="rId3" imgW="5605200" imgH="4203720" progId="STATISTICA.Graph">
              <p:embed/>
            </p:oleObj>
          </a:graphicData>
        </a:graphic>
      </p:graphicFrame>
      <p:sp>
        <p:nvSpPr>
          <p:cNvPr id="1029" name="Rectangle 4"/>
          <p:cNvSpPr>
            <a:spLocks noChangeArrowheads="1"/>
          </p:cNvSpPr>
          <p:nvPr/>
        </p:nvSpPr>
        <p:spPr bwMode="auto">
          <a:xfrm>
            <a:off x="2252663" y="0"/>
            <a:ext cx="5038725" cy="366713"/>
          </a:xfrm>
          <a:prstGeom prst="rect">
            <a:avLst/>
          </a:prstGeom>
          <a:noFill/>
          <a:ln w="9525">
            <a:noFill/>
            <a:miter lim="800000"/>
            <a:headEnd/>
            <a:tailEnd/>
          </a:ln>
        </p:spPr>
        <p:txBody>
          <a:bodyPr wrap="none" anchor="ctr">
            <a:spAutoFit/>
          </a:bodyPr>
          <a:lstStyle/>
          <a:p>
            <a:pPr algn="ctr">
              <a:tabLst>
                <a:tab pos="228600" algn="l"/>
              </a:tabLst>
            </a:pPr>
            <a:r>
              <a:rPr lang="pl-PL">
                <a:latin typeface="Calibri" pitchFamily="34" charset="0"/>
                <a:cs typeface="Times New Roman" pitchFamily="18" charset="0"/>
              </a:rPr>
              <a:t>Wykres rozrzutu R</a:t>
            </a:r>
            <a:r>
              <a:rPr lang="pl-PL" baseline="-30000">
                <a:latin typeface="Calibri" pitchFamily="34" charset="0"/>
                <a:cs typeface="Times New Roman" pitchFamily="18" charset="0"/>
              </a:rPr>
              <a:t>m</a:t>
            </a:r>
            <a:r>
              <a:rPr lang="pl-PL">
                <a:latin typeface="Calibri" pitchFamily="34" charset="0"/>
                <a:cs typeface="Times New Roman" pitchFamily="18" charset="0"/>
              </a:rPr>
              <a:t> względem rodzaju modyfikatora</a:t>
            </a:r>
            <a:endParaRPr lang="pl-PL" sz="3200">
              <a:latin typeface="Calibri" pitchFamily="34" charset="0"/>
            </a:endParaRPr>
          </a:p>
        </p:txBody>
      </p:sp>
      <p:sp>
        <p:nvSpPr>
          <p:cNvPr id="1030" name="Rectangle 5"/>
          <p:cNvSpPr>
            <a:spLocks noChangeArrowheads="1"/>
          </p:cNvSpPr>
          <p:nvPr/>
        </p:nvSpPr>
        <p:spPr bwMode="auto">
          <a:xfrm>
            <a:off x="179388" y="5118100"/>
            <a:ext cx="9174162" cy="1739900"/>
          </a:xfrm>
          <a:prstGeom prst="rect">
            <a:avLst/>
          </a:prstGeom>
          <a:noFill/>
          <a:ln w="9525">
            <a:noFill/>
            <a:miter lim="800000"/>
            <a:headEnd/>
            <a:tailEnd/>
          </a:ln>
        </p:spPr>
        <p:txBody>
          <a:bodyPr anchor="ctr">
            <a:spAutoFit/>
          </a:bodyPr>
          <a:lstStyle/>
          <a:p>
            <a:r>
              <a:rPr lang="pl-PL">
                <a:latin typeface="Calibri" pitchFamily="34" charset="0"/>
              </a:rPr>
              <a:t>Na wykresie naniesione zostało równanie regresji wraz z estymowanymi współczynnikami. Zmienna zależna y=Rm, natomiast zmienna niezależna </a:t>
            </a:r>
            <a:br>
              <a:rPr lang="pl-PL">
                <a:latin typeface="Calibri" pitchFamily="34" charset="0"/>
              </a:rPr>
            </a:br>
            <a:r>
              <a:rPr lang="pl-PL">
                <a:latin typeface="Calibri" pitchFamily="34" charset="0"/>
              </a:rPr>
              <a:t>x = oznaczenie wytopu.</a:t>
            </a:r>
          </a:p>
          <a:p>
            <a:r>
              <a:rPr lang="pl-PL">
                <a:latin typeface="Calibri" pitchFamily="34" charset="0"/>
              </a:rPr>
              <a:t>Na podstawie wykresu rozrzutu Rm względem rodzaju modyfikacji można wnioskować, że sposób modyfikacji </a:t>
            </a:r>
            <a:r>
              <a:rPr lang="pl-PL">
                <a:solidFill>
                  <a:schemeClr val="accent2"/>
                </a:solidFill>
                <a:latin typeface="Calibri" pitchFamily="34" charset="0"/>
              </a:rPr>
              <a:t>nie ma istotnego wpływu</a:t>
            </a:r>
            <a:r>
              <a:rPr lang="pl-PL">
                <a:latin typeface="Calibri" pitchFamily="34" charset="0"/>
              </a:rPr>
              <a:t> na wytrzymałość (poziom istotności przekracza p&gt;0,05), współczynnik korelacji r=0,0061 (brak korelacji)</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l-PL">
              <a:solidFill>
                <a:schemeClr val="bg1"/>
              </a:solidFill>
            </a:endParaRPr>
          </a:p>
        </p:txBody>
      </p:sp>
      <p:sp>
        <p:nvSpPr>
          <p:cNvPr id="8" name="Symbol zastępczy stopki 3"/>
          <p:cNvSpPr>
            <a:spLocks noGrp="1"/>
          </p:cNvSpPr>
          <p:nvPr>
            <p:ph type="ftr" sz="quarter" idx="10"/>
          </p:nvPr>
        </p:nvSpPr>
        <p:spPr/>
        <p:txBody>
          <a:bodyPr/>
          <a:lstStyle/>
          <a:p>
            <a:pPr>
              <a:defRPr/>
            </a:pPr>
            <a:r>
              <a:rPr lang="pl-PL">
                <a:solidFill>
                  <a:schemeClr val="bg1"/>
                </a:solidFill>
              </a:rPr>
              <a:t>KISIM, WIMiIP, AGH</a:t>
            </a:r>
          </a:p>
        </p:txBody>
      </p:sp>
      <p:sp>
        <p:nvSpPr>
          <p:cNvPr id="90116" name="Rectangle 2"/>
          <p:cNvSpPr>
            <a:spLocks noGrp="1" noChangeArrowheads="1"/>
          </p:cNvSpPr>
          <p:nvPr>
            <p:ph type="title"/>
          </p:nvPr>
        </p:nvSpPr>
        <p:spPr/>
        <p:txBody>
          <a:bodyPr/>
          <a:lstStyle/>
          <a:p>
            <a:pPr eaLnBrk="1" hangingPunct="1"/>
            <a:endParaRPr lang="pl-PL" smtClean="0">
              <a:solidFill>
                <a:schemeClr val="bg1"/>
              </a:solidFill>
            </a:endParaRPr>
          </a:p>
        </p:txBody>
      </p:sp>
      <p:sp>
        <p:nvSpPr>
          <p:cNvPr id="90117" name="Rectangle 3"/>
          <p:cNvSpPr>
            <a:spLocks noGrp="1" noChangeArrowheads="1"/>
          </p:cNvSpPr>
          <p:nvPr>
            <p:ph type="body" idx="1"/>
          </p:nvPr>
        </p:nvSpPr>
        <p:spPr>
          <a:xfrm>
            <a:off x="395288" y="1700213"/>
            <a:ext cx="8229600" cy="720725"/>
          </a:xfrm>
        </p:spPr>
        <p:txBody>
          <a:bodyPr/>
          <a:lstStyle/>
          <a:p>
            <a:pPr eaLnBrk="1" hangingPunct="1"/>
            <a:r>
              <a:rPr lang="pl-PL" b="1" smtClean="0">
                <a:solidFill>
                  <a:schemeClr val="bg1"/>
                </a:solidFill>
              </a:rPr>
              <a:t>Matura wg Giertycha </a:t>
            </a:r>
            <a:r>
              <a:rPr lang="pl-PL" b="1" baseline="30000" smtClean="0">
                <a:solidFill>
                  <a:schemeClr val="bg1"/>
                </a:solidFill>
              </a:rPr>
              <a:t>(*)</a:t>
            </a:r>
          </a:p>
          <a:p>
            <a:pPr eaLnBrk="1" hangingPunct="1"/>
            <a:endParaRPr lang="pl-PL" smtClean="0">
              <a:solidFill>
                <a:schemeClr val="bg1"/>
              </a:solidFill>
            </a:endParaRPr>
          </a:p>
        </p:txBody>
      </p:sp>
      <p:sp>
        <p:nvSpPr>
          <p:cNvPr id="90118" name="Rectangle 4"/>
          <p:cNvSpPr>
            <a:spLocks noChangeArrowheads="1"/>
          </p:cNvSpPr>
          <p:nvPr/>
        </p:nvSpPr>
        <p:spPr bwMode="auto">
          <a:xfrm>
            <a:off x="539750" y="4149725"/>
            <a:ext cx="7013575" cy="830263"/>
          </a:xfrm>
          <a:prstGeom prst="rect">
            <a:avLst/>
          </a:prstGeom>
          <a:noFill/>
          <a:ln w="9525">
            <a:noFill/>
            <a:miter lim="800000"/>
            <a:headEnd/>
            <a:tailEnd/>
          </a:ln>
        </p:spPr>
        <p:txBody>
          <a:bodyPr>
            <a:spAutoFit/>
          </a:bodyPr>
          <a:lstStyle/>
          <a:p>
            <a:r>
              <a:rPr lang="pl-PL" sz="1200">
                <a:solidFill>
                  <a:schemeClr val="bg1"/>
                </a:solidFill>
              </a:rPr>
              <a:t>Źródło: http://demotywatory.pl/4089191</a:t>
            </a:r>
          </a:p>
          <a:p>
            <a:endParaRPr lang="pl-PL" sz="1200">
              <a:solidFill>
                <a:schemeClr val="bg1"/>
              </a:solidFill>
            </a:endParaRPr>
          </a:p>
          <a:p>
            <a:r>
              <a:rPr lang="pl-PL" sz="1200">
                <a:solidFill>
                  <a:schemeClr val="bg1"/>
                </a:solidFill>
              </a:rPr>
              <a:t>oraz:</a:t>
            </a:r>
          </a:p>
          <a:p>
            <a:r>
              <a:rPr lang="pl-PL" sz="1200">
                <a:solidFill>
                  <a:schemeClr val="bg1"/>
                </a:solidFill>
              </a:rPr>
              <a:t>http://www.cke.edu.pl/images/stories/001_Matura/WYNIKI/raport_matura_2010.pdf strona 16 </a:t>
            </a:r>
          </a:p>
        </p:txBody>
      </p:sp>
      <p:pic>
        <p:nvPicPr>
          <p:cNvPr id="90119" name="Picture 2"/>
          <p:cNvPicPr>
            <a:picLocks noChangeAspect="1" noChangeArrowheads="1"/>
          </p:cNvPicPr>
          <p:nvPr/>
        </p:nvPicPr>
        <p:blipFill>
          <a:blip r:embed="rId2" cstate="print"/>
          <a:srcRect/>
          <a:stretch>
            <a:fillRect/>
          </a:stretch>
        </p:blipFill>
        <p:spPr bwMode="auto">
          <a:xfrm>
            <a:off x="539750" y="3284538"/>
            <a:ext cx="2143125" cy="266700"/>
          </a:xfrm>
          <a:prstGeom prst="rect">
            <a:avLst/>
          </a:prstGeom>
          <a:noFill/>
          <a:ln w="9525">
            <a:noFill/>
            <a:miter lim="800000"/>
            <a:headEnd/>
            <a:tailEnd/>
          </a:ln>
        </p:spPr>
      </p:pic>
      <p:pic>
        <p:nvPicPr>
          <p:cNvPr id="90120" name="Picture 3"/>
          <p:cNvPicPr>
            <a:picLocks noChangeAspect="1" noChangeArrowheads="1"/>
          </p:cNvPicPr>
          <p:nvPr/>
        </p:nvPicPr>
        <p:blipFill>
          <a:blip r:embed="rId3" cstate="print"/>
          <a:srcRect/>
          <a:stretch>
            <a:fillRect/>
          </a:stretch>
        </p:blipFill>
        <p:spPr bwMode="auto">
          <a:xfrm>
            <a:off x="539750" y="2565400"/>
            <a:ext cx="3438525" cy="62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l-PL"/>
          </a:p>
        </p:txBody>
      </p:sp>
      <p:sp>
        <p:nvSpPr>
          <p:cNvPr id="91139" name="Tytuł 1"/>
          <p:cNvSpPr>
            <a:spLocks noGrp="1"/>
          </p:cNvSpPr>
          <p:nvPr>
            <p:ph type="title"/>
          </p:nvPr>
        </p:nvSpPr>
        <p:spPr/>
        <p:txBody>
          <a:bodyPr/>
          <a:lstStyle/>
          <a:p>
            <a:pPr eaLnBrk="1" hangingPunct="1"/>
            <a:endParaRPr lang="pl-PL" smtClean="0"/>
          </a:p>
        </p:txBody>
      </p:sp>
      <p:sp>
        <p:nvSpPr>
          <p:cNvPr id="91140" name="Symbol zastępczy zawartości 2"/>
          <p:cNvSpPr>
            <a:spLocks noGrp="1"/>
          </p:cNvSpPr>
          <p:nvPr>
            <p:ph idx="1"/>
          </p:nvPr>
        </p:nvSpPr>
        <p:spPr/>
        <p:txBody>
          <a:bodyPr/>
          <a:lstStyle/>
          <a:p>
            <a:pPr eaLnBrk="1" hangingPunct="1"/>
            <a:endParaRPr lang="pl-PL" smtClean="0"/>
          </a:p>
        </p:txBody>
      </p:sp>
      <p:sp>
        <p:nvSpPr>
          <p:cNvPr id="4" name="Symbol zastępczy stopki 3"/>
          <p:cNvSpPr>
            <a:spLocks noGrp="1"/>
          </p:cNvSpPr>
          <p:nvPr>
            <p:ph type="ftr" sz="quarter" idx="10"/>
          </p:nvPr>
        </p:nvSpPr>
        <p:spPr/>
        <p:txBody>
          <a:bodyPr/>
          <a:lstStyle/>
          <a:p>
            <a:pPr>
              <a:defRPr/>
            </a:pPr>
            <a:r>
              <a:rPr lang="pl-PL"/>
              <a:t>KISIM, WIMiIP, AGH</a:t>
            </a:r>
          </a:p>
        </p:txBody>
      </p:sp>
      <p:pic>
        <p:nvPicPr>
          <p:cNvPr id="91142" name="Picture 2"/>
          <p:cNvPicPr>
            <a:picLocks noChangeAspect="1" noChangeArrowheads="1"/>
          </p:cNvPicPr>
          <p:nvPr/>
        </p:nvPicPr>
        <p:blipFill>
          <a:blip r:embed="rId2" cstate="print"/>
          <a:srcRect/>
          <a:stretch>
            <a:fillRect/>
          </a:stretch>
        </p:blipFill>
        <p:spPr bwMode="auto">
          <a:xfrm>
            <a:off x="250825" y="1052513"/>
            <a:ext cx="5689600" cy="5281612"/>
          </a:xfrm>
          <a:prstGeom prst="rect">
            <a:avLst/>
          </a:prstGeom>
          <a:noFill/>
          <a:ln w="9525">
            <a:noFill/>
            <a:miter lim="800000"/>
            <a:headEnd/>
            <a:tailEnd/>
          </a:ln>
        </p:spPr>
      </p:pic>
      <p:pic>
        <p:nvPicPr>
          <p:cNvPr id="91143" name="Picture 3"/>
          <p:cNvPicPr>
            <a:picLocks noChangeAspect="1" noChangeArrowheads="1"/>
          </p:cNvPicPr>
          <p:nvPr/>
        </p:nvPicPr>
        <p:blipFill>
          <a:blip r:embed="rId3" cstate="print"/>
          <a:srcRect/>
          <a:stretch>
            <a:fillRect/>
          </a:stretch>
        </p:blipFill>
        <p:spPr bwMode="auto">
          <a:xfrm>
            <a:off x="4352925" y="2905125"/>
            <a:ext cx="4791075" cy="395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l-PL"/>
          </a:p>
        </p:txBody>
      </p:sp>
      <p:sp>
        <p:nvSpPr>
          <p:cNvPr id="92163" name="Tytuł 1"/>
          <p:cNvSpPr>
            <a:spLocks noGrp="1"/>
          </p:cNvSpPr>
          <p:nvPr>
            <p:ph type="title"/>
          </p:nvPr>
        </p:nvSpPr>
        <p:spPr/>
        <p:txBody>
          <a:bodyPr/>
          <a:lstStyle/>
          <a:p>
            <a:pPr eaLnBrk="1" hangingPunct="1"/>
            <a:endParaRPr lang="pl-PL" smtClean="0"/>
          </a:p>
        </p:txBody>
      </p:sp>
      <p:sp>
        <p:nvSpPr>
          <p:cNvPr id="92164" name="Symbol zastępczy zawartości 2"/>
          <p:cNvSpPr>
            <a:spLocks noGrp="1"/>
          </p:cNvSpPr>
          <p:nvPr>
            <p:ph idx="1"/>
          </p:nvPr>
        </p:nvSpPr>
        <p:spPr/>
        <p:txBody>
          <a:bodyPr/>
          <a:lstStyle/>
          <a:p>
            <a:pPr eaLnBrk="1" hangingPunct="1"/>
            <a:endParaRPr lang="pl-PL" smtClean="0"/>
          </a:p>
        </p:txBody>
      </p:sp>
      <p:sp>
        <p:nvSpPr>
          <p:cNvPr id="4" name="Symbol zastępczy stopki 3"/>
          <p:cNvSpPr>
            <a:spLocks noGrp="1"/>
          </p:cNvSpPr>
          <p:nvPr>
            <p:ph type="ftr" sz="quarter" idx="10"/>
          </p:nvPr>
        </p:nvSpPr>
        <p:spPr/>
        <p:txBody>
          <a:bodyPr/>
          <a:lstStyle/>
          <a:p>
            <a:pPr>
              <a:defRPr/>
            </a:pPr>
            <a:r>
              <a:rPr lang="pl-PL"/>
              <a:t>KISIM, WIMiIP, AGH</a:t>
            </a:r>
          </a:p>
        </p:txBody>
      </p:sp>
      <p:pic>
        <p:nvPicPr>
          <p:cNvPr id="92166" name="Picture 3"/>
          <p:cNvPicPr>
            <a:picLocks noChangeAspect="1" noChangeArrowheads="1"/>
          </p:cNvPicPr>
          <p:nvPr/>
        </p:nvPicPr>
        <p:blipFill>
          <a:blip r:embed="rId2" cstate="print"/>
          <a:srcRect/>
          <a:stretch>
            <a:fillRect/>
          </a:stretch>
        </p:blipFill>
        <p:spPr bwMode="auto">
          <a:xfrm>
            <a:off x="0" y="0"/>
            <a:ext cx="4629150" cy="6370638"/>
          </a:xfrm>
          <a:prstGeom prst="rect">
            <a:avLst/>
          </a:prstGeom>
          <a:noFill/>
          <a:ln w="9525">
            <a:noFill/>
            <a:miter lim="800000"/>
            <a:headEnd/>
            <a:tailEnd/>
          </a:ln>
        </p:spPr>
      </p:pic>
      <p:pic>
        <p:nvPicPr>
          <p:cNvPr id="92167" name="Picture 4"/>
          <p:cNvPicPr>
            <a:picLocks noChangeAspect="1" noChangeArrowheads="1"/>
          </p:cNvPicPr>
          <p:nvPr/>
        </p:nvPicPr>
        <p:blipFill>
          <a:blip r:embed="rId3" cstate="print"/>
          <a:srcRect/>
          <a:stretch>
            <a:fillRect/>
          </a:stretch>
        </p:blipFill>
        <p:spPr bwMode="auto">
          <a:xfrm>
            <a:off x="4714875" y="685800"/>
            <a:ext cx="4429125"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ytuł 1"/>
          <p:cNvSpPr>
            <a:spLocks noGrp="1"/>
          </p:cNvSpPr>
          <p:nvPr>
            <p:ph type="title"/>
          </p:nvPr>
        </p:nvSpPr>
        <p:spPr/>
        <p:txBody>
          <a:bodyPr/>
          <a:lstStyle/>
          <a:p>
            <a:pPr eaLnBrk="1" hangingPunct="1"/>
            <a:endParaRPr lang="pl-PL" smtClean="0"/>
          </a:p>
        </p:txBody>
      </p:sp>
      <p:sp>
        <p:nvSpPr>
          <p:cNvPr id="93187" name="Symbol zastępczy zawartości 2"/>
          <p:cNvSpPr>
            <a:spLocks noGrp="1"/>
          </p:cNvSpPr>
          <p:nvPr>
            <p:ph idx="1"/>
          </p:nvPr>
        </p:nvSpPr>
        <p:spPr/>
        <p:txBody>
          <a:bodyPr/>
          <a:lstStyle/>
          <a:p>
            <a:pPr eaLnBrk="1" hangingPunct="1"/>
            <a:endParaRPr lang="pl-PL" smtClean="0"/>
          </a:p>
        </p:txBody>
      </p:sp>
      <p:sp>
        <p:nvSpPr>
          <p:cNvPr id="4" name="Symbol zastępczy stopki 3"/>
          <p:cNvSpPr>
            <a:spLocks noGrp="1"/>
          </p:cNvSpPr>
          <p:nvPr>
            <p:ph type="ftr" sz="quarter" idx="10"/>
          </p:nvPr>
        </p:nvSpPr>
        <p:spPr/>
        <p:txBody>
          <a:bodyPr/>
          <a:lstStyle/>
          <a:p>
            <a:pPr>
              <a:defRPr/>
            </a:pPr>
            <a:r>
              <a:rPr lang="pl-PL"/>
              <a:t>KISIM, WIMiIP, AGH</a:t>
            </a:r>
          </a:p>
        </p:txBody>
      </p:sp>
      <p:sp>
        <p:nvSpPr>
          <p:cNvPr id="6" name="Prostokąt 5"/>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l-PL"/>
          </a:p>
        </p:txBody>
      </p:sp>
      <p:pic>
        <p:nvPicPr>
          <p:cNvPr id="93190" name="Picture 2"/>
          <p:cNvPicPr>
            <a:picLocks noChangeAspect="1" noChangeArrowheads="1"/>
          </p:cNvPicPr>
          <p:nvPr/>
        </p:nvPicPr>
        <p:blipFill>
          <a:blip r:embed="rId2" cstate="print"/>
          <a:srcRect/>
          <a:stretch>
            <a:fillRect/>
          </a:stretch>
        </p:blipFill>
        <p:spPr bwMode="auto">
          <a:xfrm>
            <a:off x="2286000" y="1419225"/>
            <a:ext cx="4572000"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l-PL"/>
          </a:p>
        </p:txBody>
      </p:sp>
      <p:sp>
        <p:nvSpPr>
          <p:cNvPr id="94211" name="Tytuł 1"/>
          <p:cNvSpPr>
            <a:spLocks noGrp="1"/>
          </p:cNvSpPr>
          <p:nvPr>
            <p:ph type="title"/>
          </p:nvPr>
        </p:nvSpPr>
        <p:spPr/>
        <p:txBody>
          <a:bodyPr/>
          <a:lstStyle/>
          <a:p>
            <a:pPr eaLnBrk="1" hangingPunct="1"/>
            <a:r>
              <a:rPr lang="pl-PL" baseline="30000" smtClean="0">
                <a:solidFill>
                  <a:schemeClr val="bg1"/>
                </a:solidFill>
              </a:rPr>
              <a:t>(*) </a:t>
            </a:r>
            <a:r>
              <a:rPr lang="pl-PL" smtClean="0">
                <a:solidFill>
                  <a:schemeClr val="bg1"/>
                </a:solidFill>
              </a:rPr>
              <a:t>PS.</a:t>
            </a:r>
          </a:p>
        </p:txBody>
      </p:sp>
      <p:sp>
        <p:nvSpPr>
          <p:cNvPr id="94212" name="Symbol zastępczy zawartości 2"/>
          <p:cNvSpPr>
            <a:spLocks noGrp="1"/>
          </p:cNvSpPr>
          <p:nvPr>
            <p:ph idx="1"/>
          </p:nvPr>
        </p:nvSpPr>
        <p:spPr>
          <a:xfrm>
            <a:off x="468313" y="1125538"/>
            <a:ext cx="8229600" cy="5111750"/>
          </a:xfrm>
        </p:spPr>
        <p:txBody>
          <a:bodyPr/>
          <a:lstStyle/>
          <a:p>
            <a:pPr eaLnBrk="1" hangingPunct="1"/>
            <a:r>
              <a:rPr lang="pl-PL" smtClean="0">
                <a:solidFill>
                  <a:schemeClr val="bg1"/>
                </a:solidFill>
              </a:rPr>
              <a:t>Amnestia maturalna – wprowadzona w 2006 przez ministra edukacji narodowej Romana Giertycha zmiana polegająca na warunkowym zdaniu matury po uzyskaniu ze wszystkich przedmiotów (łącznie z "oblanym") średniej co najmniej 30% punktów...</a:t>
            </a:r>
          </a:p>
          <a:p>
            <a:pPr eaLnBrk="1" hangingPunct="1"/>
            <a:r>
              <a:rPr lang="pl-PL" smtClean="0">
                <a:solidFill>
                  <a:schemeClr val="bg1"/>
                </a:solidFill>
              </a:rPr>
              <a:t>Ostatecznie amnestię uchylono, ale…</a:t>
            </a:r>
          </a:p>
          <a:p>
            <a:pPr eaLnBrk="1" hangingPunct="1"/>
            <a:r>
              <a:rPr lang="pl-PL" smtClean="0">
                <a:solidFill>
                  <a:schemeClr val="bg1"/>
                </a:solidFill>
              </a:rPr>
              <a:t>Trybunał Konstytucyjny zdecydował o zachowaniu ważności ok. 53 tys. świadectw maturalnych przyznanych w warunkach "amnestii" w 2006 i 2007 roku…</a:t>
            </a:r>
          </a:p>
        </p:txBody>
      </p:sp>
      <p:sp>
        <p:nvSpPr>
          <p:cNvPr id="94213" name="Symbol zastępczy stopki 3"/>
          <p:cNvSpPr>
            <a:spLocks noGrp="1"/>
          </p:cNvSpPr>
          <p:nvPr>
            <p:ph type="ftr" sz="quarter" idx="10"/>
          </p:nvPr>
        </p:nvSpPr>
        <p:spPr>
          <a:noFill/>
        </p:spPr>
        <p:txBody>
          <a:bodyPr/>
          <a:lstStyle/>
          <a:p>
            <a:r>
              <a:rPr lang="pl-PL"/>
              <a:t>KISIM, WIMiIP, AGH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Calibri"/>
        <a:ea typeface=""/>
        <a:cs typeface=""/>
      </a:majorFont>
      <a:minorFont>
        <a:latin typeface="Calibri"/>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1893</TotalTime>
  <Words>4961</Words>
  <Application>Microsoft Office PowerPoint</Application>
  <PresentationFormat>Pokaz na ekranie (4:3)</PresentationFormat>
  <Paragraphs>321</Paragraphs>
  <Slides>94</Slides>
  <Notes>0</Notes>
  <HiddenSlides>0</HiddenSlides>
  <MMClips>0</MMClips>
  <ScaleCrop>false</ScaleCrop>
  <HeadingPairs>
    <vt:vector size="6" baseType="variant">
      <vt:variant>
        <vt:lpstr>Motyw</vt:lpstr>
      </vt:variant>
      <vt:variant>
        <vt:i4>1</vt:i4>
      </vt:variant>
      <vt:variant>
        <vt:lpstr>Osadzone serwery OLE</vt:lpstr>
      </vt:variant>
      <vt:variant>
        <vt:i4>3</vt:i4>
      </vt:variant>
      <vt:variant>
        <vt:lpstr>Tytuły slajdów</vt:lpstr>
      </vt:variant>
      <vt:variant>
        <vt:i4>94</vt:i4>
      </vt:variant>
    </vt:vector>
  </HeadingPairs>
  <TitlesOfParts>
    <vt:vector size="98" baseType="lpstr">
      <vt:lpstr>Projekt domyślny</vt:lpstr>
      <vt:lpstr>Graph</vt:lpstr>
      <vt:lpstr>Spreadsheet</vt:lpstr>
      <vt:lpstr>Równanie</vt:lpstr>
      <vt:lpstr>Slajd 1</vt:lpstr>
      <vt:lpstr>Badania wstępne </vt:lpstr>
      <vt:lpstr>Slajd 3</vt:lpstr>
      <vt:lpstr>Slajd 4</vt:lpstr>
      <vt:lpstr>Slajd 5</vt:lpstr>
      <vt:lpstr>Slajd 6</vt:lpstr>
      <vt:lpstr>Slajd 7</vt:lpstr>
      <vt:lpstr>Badanie wpływu etapów obróbki cieplnej na wytrzymałość (Rm)</vt:lpstr>
      <vt:lpstr>Slajd 9</vt:lpstr>
      <vt:lpstr>Slajd 10</vt:lpstr>
      <vt:lpstr>Slajd 11</vt:lpstr>
      <vt:lpstr>Slajd 12</vt:lpstr>
      <vt:lpstr>Slajd 13</vt:lpstr>
      <vt:lpstr>Slajd 14</vt:lpstr>
      <vt:lpstr>Badanie wpływu etapów obróbki cieplnej na umowną granicę plastyczności (R0,2)</vt:lpstr>
      <vt:lpstr>Badanie wpływu etapów obróbki cieplnej na wydłużenie (A)</vt:lpstr>
      <vt:lpstr>Badanie wpływu etapów obróbki cieplnej na właściwości mechaniczne (Rm, R0,2, A) – podsumowanie </vt:lpstr>
      <vt:lpstr>wynikami badań korelacji zmiennych nieparametrycznych testem Spearmana:</vt:lpstr>
      <vt:lpstr>Badanie wpływu dwóch zmiennych niezależnych na własności mechaniczne (Rm, R0,2, A) – wykresy powierzchniowe </vt:lpstr>
      <vt:lpstr>Slajd 20</vt:lpstr>
      <vt:lpstr>Slajd 21</vt:lpstr>
      <vt:lpstr>Wizualizacja skategoryzowana </vt:lpstr>
      <vt:lpstr>Slajd 23</vt:lpstr>
      <vt:lpstr>Slajd 24</vt:lpstr>
      <vt:lpstr>Slajd 25</vt:lpstr>
      <vt:lpstr>R0,2 [Mpa]; kategorie względem przesycanie - prędkość chłodzenia </vt:lpstr>
      <vt:lpstr>Slajd 27</vt:lpstr>
      <vt:lpstr>Badanie związków pomiędzy zmiennymi zależnymi</vt:lpstr>
      <vt:lpstr>Zależności funkcyjne zmiennych</vt:lpstr>
      <vt:lpstr>Zauważono, że dla poszczególnych kategorii zmiennych predykcyjnych, zmienia się kierunek i siła korelacji. </vt:lpstr>
      <vt:lpstr>Slajd 31</vt:lpstr>
      <vt:lpstr>Slajd 32</vt:lpstr>
      <vt:lpstr>Slajd 33</vt:lpstr>
      <vt:lpstr>Slajd 34</vt:lpstr>
      <vt:lpstr>Slajd 35</vt:lpstr>
      <vt:lpstr>Slajd 36</vt:lpstr>
      <vt:lpstr>Drzewa regresyjne</vt:lpstr>
      <vt:lpstr>algorytm drzew decyzyjnych C&amp;RT</vt:lpstr>
      <vt:lpstr>Slajd 39</vt:lpstr>
      <vt:lpstr>Slajd 40</vt:lpstr>
      <vt:lpstr>Drzewo 9 dla Rm [Mpa]</vt:lpstr>
      <vt:lpstr>Slajd 42</vt:lpstr>
      <vt:lpstr>Interpretacja drzewa </vt:lpstr>
      <vt:lpstr>Slajd 44</vt:lpstr>
      <vt:lpstr>Slajd 45</vt:lpstr>
      <vt:lpstr>Slajd 46</vt:lpstr>
      <vt:lpstr>Slajd 47</vt:lpstr>
      <vt:lpstr>Rozwiązanie zagadnienia odwrotnego w oparciu o algorytm drzew klasyfikacyjnych C&amp;RT </vt:lpstr>
      <vt:lpstr>Slajd 49</vt:lpstr>
      <vt:lpstr>Slajd 50</vt:lpstr>
      <vt:lpstr>Slajd 51</vt:lpstr>
      <vt:lpstr>Slajd 52</vt:lpstr>
      <vt:lpstr>Rozwiązanie problemu odwrotnego z zastosowaniem modelu logiki rozmytej </vt:lpstr>
      <vt:lpstr>Slajd 54</vt:lpstr>
      <vt:lpstr>Slajd 55</vt:lpstr>
      <vt:lpstr>Slajd 56</vt:lpstr>
      <vt:lpstr>Slajd 57</vt:lpstr>
      <vt:lpstr>Slajd 58</vt:lpstr>
      <vt:lpstr>Slajd 59</vt:lpstr>
      <vt:lpstr>Slajd 60</vt:lpstr>
      <vt:lpstr>Slajd 61</vt:lpstr>
      <vt:lpstr>Slajd 62</vt:lpstr>
      <vt:lpstr>Slajd 63</vt:lpstr>
      <vt:lpstr>Slajd 64</vt:lpstr>
      <vt:lpstr>Slajd 65</vt:lpstr>
      <vt:lpstr>Slajd 66</vt:lpstr>
      <vt:lpstr>Nodular Cast Iron with Carbides (NCIC) Austempered Ductile Iron (ADI) </vt:lpstr>
      <vt:lpstr>Slajd 68</vt:lpstr>
      <vt:lpstr>Slajd 69</vt:lpstr>
      <vt:lpstr>Slajd 70</vt:lpstr>
      <vt:lpstr>Slajd 71</vt:lpstr>
      <vt:lpstr>Slajd 72</vt:lpstr>
      <vt:lpstr>Slajd 73</vt:lpstr>
      <vt:lpstr>Slajd 74</vt:lpstr>
      <vt:lpstr>wskazania ankietowanych </vt:lpstr>
      <vt:lpstr>Slajd 76</vt:lpstr>
      <vt:lpstr>Hipotetyczne zastosowania… Złe, złe praktyki, fuj!</vt:lpstr>
      <vt:lpstr>skala spakowana lub rozpakowana </vt:lpstr>
      <vt:lpstr>skala nominalna </vt:lpstr>
      <vt:lpstr>Slajd 80</vt:lpstr>
      <vt:lpstr>Slajd 81</vt:lpstr>
      <vt:lpstr>Slajd 82</vt:lpstr>
      <vt:lpstr>Slajd 83</vt:lpstr>
      <vt:lpstr>Slajd 84</vt:lpstr>
      <vt:lpstr>Slajd 85</vt:lpstr>
      <vt:lpstr>Slajd 86</vt:lpstr>
      <vt:lpstr>Slajd 87</vt:lpstr>
      <vt:lpstr>Slajd 88</vt:lpstr>
      <vt:lpstr>Slajd 89</vt:lpstr>
      <vt:lpstr>Slajd 90</vt:lpstr>
      <vt:lpstr>Slajd 91</vt:lpstr>
      <vt:lpstr>Slajd 92</vt:lpstr>
      <vt:lpstr>Slajd 93</vt:lpstr>
      <vt:lpstr>(*) PS.</vt:lpstr>
    </vt:vector>
  </TitlesOfParts>
  <Company>AGH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Regulski</dc:creator>
  <cp:lastModifiedBy>regulski</cp:lastModifiedBy>
  <cp:revision>51</cp:revision>
  <dcterms:created xsi:type="dcterms:W3CDTF">2009-12-04T09:17:17Z</dcterms:created>
  <dcterms:modified xsi:type="dcterms:W3CDTF">2019-05-27T09:08:41Z</dcterms:modified>
</cp:coreProperties>
</file>